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68"/>
  </p:notesMasterIdLst>
  <p:sldIdLst>
    <p:sldId id="259" r:id="rId2"/>
    <p:sldId id="286" r:id="rId3"/>
    <p:sldId id="485" r:id="rId4"/>
    <p:sldId id="487" r:id="rId5"/>
    <p:sldId id="488" r:id="rId6"/>
    <p:sldId id="486" r:id="rId7"/>
    <p:sldId id="491" r:id="rId8"/>
    <p:sldId id="492" r:id="rId9"/>
    <p:sldId id="490" r:id="rId10"/>
    <p:sldId id="493" r:id="rId11"/>
    <p:sldId id="382" r:id="rId12"/>
    <p:sldId id="496" r:id="rId13"/>
    <p:sldId id="497" r:id="rId14"/>
    <p:sldId id="495" r:id="rId15"/>
    <p:sldId id="384" r:id="rId16"/>
    <p:sldId id="386" r:id="rId17"/>
    <p:sldId id="484" r:id="rId18"/>
    <p:sldId id="409" r:id="rId19"/>
    <p:sldId id="494" r:id="rId20"/>
    <p:sldId id="390" r:id="rId21"/>
    <p:sldId id="392" r:id="rId22"/>
    <p:sldId id="393" r:id="rId23"/>
    <p:sldId id="394" r:id="rId24"/>
    <p:sldId id="395" r:id="rId25"/>
    <p:sldId id="396" r:id="rId26"/>
    <p:sldId id="398" r:id="rId27"/>
    <p:sldId id="399" r:id="rId28"/>
    <p:sldId id="401" r:id="rId29"/>
    <p:sldId id="402" r:id="rId30"/>
    <p:sldId id="403" r:id="rId31"/>
    <p:sldId id="404" r:id="rId32"/>
    <p:sldId id="405" r:id="rId33"/>
    <p:sldId id="385" r:id="rId34"/>
    <p:sldId id="406" r:id="rId35"/>
    <p:sldId id="407" r:id="rId36"/>
    <p:sldId id="408" r:id="rId37"/>
    <p:sldId id="410" r:id="rId38"/>
    <p:sldId id="412" r:id="rId39"/>
    <p:sldId id="411" r:id="rId40"/>
    <p:sldId id="413" r:id="rId41"/>
    <p:sldId id="414" r:id="rId42"/>
    <p:sldId id="415" r:id="rId43"/>
    <p:sldId id="416" r:id="rId44"/>
    <p:sldId id="417" r:id="rId45"/>
    <p:sldId id="287" r:id="rId46"/>
    <p:sldId id="288" r:id="rId47"/>
    <p:sldId id="418" r:id="rId48"/>
    <p:sldId id="289" r:id="rId49"/>
    <p:sldId id="419" r:id="rId50"/>
    <p:sldId id="292" r:id="rId51"/>
    <p:sldId id="483" r:id="rId52"/>
    <p:sldId id="420" r:id="rId53"/>
    <p:sldId id="296" r:id="rId54"/>
    <p:sldId id="421" r:id="rId55"/>
    <p:sldId id="423" r:id="rId56"/>
    <p:sldId id="422" r:id="rId57"/>
    <p:sldId id="428" r:id="rId58"/>
    <p:sldId id="424" r:id="rId59"/>
    <p:sldId id="295" r:id="rId60"/>
    <p:sldId id="430" r:id="rId61"/>
    <p:sldId id="431" r:id="rId62"/>
    <p:sldId id="432" r:id="rId63"/>
    <p:sldId id="290" r:id="rId64"/>
    <p:sldId id="427" r:id="rId65"/>
    <p:sldId id="448" r:id="rId66"/>
    <p:sldId id="425" r:id="rId67"/>
  </p:sldIdLst>
  <p:sldSz cx="9144000" cy="5143500" type="screen16x9"/>
  <p:notesSz cx="6858000" cy="9144000"/>
  <p:embeddedFontLst>
    <p:embeddedFont>
      <p:font typeface="B Nazanin" panose="00000400000000000000" pitchFamily="2" charset="-78"/>
      <p:regular r:id="rId69"/>
      <p:bold r:id="rId70"/>
    </p:embeddedFont>
    <p:embeddedFont>
      <p:font typeface="B Titr" panose="00000700000000000000" pitchFamily="2" charset="-78"/>
      <p:bold r:id="rId71"/>
    </p:embeddedFont>
    <p:embeddedFont>
      <p:font typeface="B Koodak" panose="00000700000000000000" pitchFamily="2" charset="-78"/>
      <p:bold r:id="rId72"/>
    </p:embeddedFont>
    <p:embeddedFont>
      <p:font typeface="High Tower Text" panose="02040502050506030303" pitchFamily="18" charset="0"/>
      <p:regular r:id="rId73"/>
      <p:italic r:id="rId74"/>
    </p:embeddedFont>
    <p:embeddedFont>
      <p:font typeface="Tahoma" panose="020B0604030504040204" pitchFamily="34" charset="0"/>
      <p:regular r:id="rId75"/>
      <p:bold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A1CB"/>
    <a:srgbClr val="F3E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7715" autoAdjust="0"/>
  </p:normalViewPr>
  <p:slideViewPr>
    <p:cSldViewPr>
      <p:cViewPr varScale="1">
        <p:scale>
          <a:sx n="97" d="100"/>
          <a:sy n="97" d="100"/>
        </p:scale>
        <p:origin x="630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CF9B6FA1-485B-4096-870B-7A0ABBBA3EAC}" type="datetimeFigureOut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91537B32-4E65-425A-B4CB-00F6CCDD8D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49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A30DF-95FD-405E-BFBA-4B9C8B464E32}" type="datetime1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79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8D616-20C4-4F23-A64C-0691E2A31EAF}" type="datetime1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27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E606-61D9-45EB-AAFD-97F53E94FD31}" type="datetime1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467600" y="0"/>
            <a:ext cx="1676400" cy="8953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10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در</a:t>
            </a:r>
            <a:r>
              <a:rPr lang="fa-IR" sz="1100" baseline="0" dirty="0" smtClean="0">
                <a:solidFill>
                  <a:schemeClr val="tx1"/>
                </a:solidFill>
                <a:latin typeface="Times New Roman" pitchFamily="18" charset="0"/>
                <a:cs typeface="B Nazanin" pitchFamily="2" charset="-78"/>
              </a:rPr>
              <a:t> این قسمت چیزی ننویسید، زیرا لوگوی فرادرس قرار می گیرد.</a:t>
            </a:r>
            <a:endParaRPr lang="en-US" sz="1100" dirty="0">
              <a:solidFill>
                <a:schemeClr val="tx1"/>
              </a:solidFill>
              <a:latin typeface="Times New Roman" pitchFamily="18" charset="0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66362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6EC05-0FC6-4B3E-A0BB-503147EBAFC7}" type="datetime1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fld id="{629637A9-119A-49DA-BD12-AAC58B377D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636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D2DE-8319-4156-9997-5E3FC01F2440}" type="datetime1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6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EE71-3A41-4514-ACCA-8E63BA20673B}" type="datetime1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274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7F31-8722-459B-8A84-F10AFAC348D1}" type="datetime1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52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EA3D9-6F54-4710-8191-92B18C1A907C}" type="datetime1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743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8192-14B8-4647-A12D-F18B5E551158}" type="datetime1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88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289E-2E50-48E9-82D6-BDF548121AE1}" type="datetime1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455F5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srgbClr val="455F51"/>
                </a:solidFill>
              </a:rPr>
              <a:pPr/>
              <a:t>‹#›</a:t>
            </a:fld>
            <a:endParaRPr lang="en-US" dirty="0">
              <a:solidFill>
                <a:srgbClr val="455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AB57-7A2D-495B-A8DE-4CAD9D13607C}" type="datetime1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988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B Nazanin" pitchFamily="2" charset="-78"/>
              </a:defRPr>
            </a:lvl1pPr>
          </a:lstStyle>
          <a:p>
            <a:pPr defTabSz="457200"/>
            <a:fld id="{3C8A2DE5-286A-48A8-AD5B-867309DD8C54}" type="datetime1">
              <a:rPr lang="en-US" smtClean="0"/>
              <a:pPr defTabSz="457200"/>
              <a:t>6/10/2023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B Nazanin" pitchFamily="2" charset="-78"/>
              </a:defRPr>
            </a:lvl1pPr>
          </a:lstStyle>
          <a:p>
            <a:pPr defTabSz="4572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B Nazanin" pitchFamily="2" charset="-78"/>
              </a:defRPr>
            </a:lvl1pPr>
          </a:lstStyle>
          <a:p>
            <a:pPr defTabSz="457200"/>
            <a:fld id="{4FAB73BC-B049-4115-A692-8D63A059BFB8}" type="slidenum">
              <a:rPr lang="en-US" smtClean="0"/>
              <a:pPr defTabSz="4572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96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imes New Roman" pitchFamily="18" charset="0"/>
          <a:ea typeface="+mj-ea"/>
          <a:cs typeface="B Nazanin" pitchFamily="2" charset="-7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imes New Roman" pitchFamily="18" charset="0"/>
          <a:ea typeface="+mn-ea"/>
          <a:cs typeface="B Nazanin" pitchFamily="2" charset="-7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imes New Roman" pitchFamily="18" charset="0"/>
          <a:ea typeface="+mn-ea"/>
          <a:cs typeface="B Nazanin" pitchFamily="2" charset="-7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imes New Roman" pitchFamily="18" charset="0"/>
          <a:ea typeface="+mn-ea"/>
          <a:cs typeface="B Nazanin" pitchFamily="2" charset="-7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imes New Roman" pitchFamily="18" charset="0"/>
          <a:ea typeface="+mn-ea"/>
          <a:cs typeface="B Nazanin" pitchFamily="2" charset="-7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imes New Roman" pitchFamily="18" charset="0"/>
          <a:ea typeface="+mn-ea"/>
          <a:cs typeface="B Nazanin" pitchFamily="2" charset="-7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obe.com/tiobe-index/" TargetMode="External"/><Relationship Id="rId7" Type="http://schemas.openxmlformats.org/officeDocument/2006/relationships/hyperlink" Target="https://www.techrepublic.com/article/top-programming-languages-employers-want/" TargetMode="External"/><Relationship Id="rId2" Type="http://schemas.openxmlformats.org/officeDocument/2006/relationships/hyperlink" Target="https://pypl.github.io/PYP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deed.com/career-advice/career-development/most-in-demand-coding-languages" TargetMode="External"/><Relationship Id="rId5" Type="http://schemas.openxmlformats.org/officeDocument/2006/relationships/hyperlink" Target="https://levelup.gitconnected.com/programming-languages-with-the-highest-amount-of-listings-indeed-glassdoor-linkedin-and-upwork-549a1c4618be" TargetMode="External"/><Relationship Id="rId4" Type="http://schemas.openxmlformats.org/officeDocument/2006/relationships/hyperlink" Target="https://insights.stackoverflow.com/survey/2021#overview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programming_languages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191" y="2875989"/>
            <a:ext cx="7772400" cy="1447798"/>
          </a:xfrm>
        </p:spPr>
        <p:txBody>
          <a:bodyPr>
            <a:normAutofit fontScale="90000"/>
          </a:bodyPr>
          <a:lstStyle/>
          <a:p>
            <a:pPr rtl="1"/>
            <a:r>
              <a:rPr lang="fa-IR" sz="2200" b="1" dirty="0" smtClean="0"/>
              <a:t>مدرس:</a:t>
            </a:r>
            <a:r>
              <a:rPr lang="fa-IR" sz="2000" b="1" dirty="0" smtClean="0"/>
              <a:t/>
            </a:r>
            <a:br>
              <a:rPr lang="fa-IR" sz="2000" b="1" dirty="0" smtClean="0"/>
            </a:br>
            <a:r>
              <a:rPr lang="fa-IR" sz="3000" b="1" dirty="0" smtClean="0"/>
              <a:t>سعید مصطفایی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fa-IR" sz="2400" b="1" dirty="0" smtClean="0"/>
              <a:t>کارشناس ارشد مهندسی فناوری اطلاعات</a:t>
            </a:r>
            <a:r>
              <a:rPr lang="fa-IR" sz="2400" b="1" dirty="0"/>
              <a:t/>
            </a:r>
            <a:br>
              <a:rPr lang="fa-IR" sz="2400" b="1" dirty="0"/>
            </a:br>
            <a:r>
              <a:rPr lang="fa-IR" sz="2400" b="1" dirty="0" smtClean="0"/>
              <a:t>دانشگاه تربیت مدرس تهران</a:t>
            </a:r>
            <a:endParaRPr lang="en-US" sz="2400" b="1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390650" y="819151"/>
            <a:ext cx="6248400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fa-IR" sz="2800" b="1" dirty="0">
                <a:cs typeface="B Nazanin" panose="00000400000000000000" pitchFamily="2" charset="-78"/>
              </a:rPr>
              <a:t>دوره آموزش جامع برنامه نویسی </a:t>
            </a:r>
            <a:r>
              <a:rPr lang="fa-IR" sz="2800" b="1" dirty="0" smtClean="0">
                <a:cs typeface="B Nazanin" panose="00000400000000000000" pitchFamily="2" charset="-78"/>
              </a:rPr>
              <a:t>پایتون</a:t>
            </a:r>
            <a:endParaRPr lang="en-US" sz="2800" b="1" dirty="0" smtClean="0">
              <a:cs typeface="B Nazanin" panose="00000400000000000000" pitchFamily="2" charset="-78"/>
            </a:endParaRPr>
          </a:p>
          <a:p>
            <a:pPr rtl="1"/>
            <a:endParaRPr lang="fa-I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1"/>
            <a:r>
              <a:rPr lang="fa-IR" sz="1800" b="1" dirty="0" smtClean="0">
                <a:latin typeface="Times New Roman" pitchFamily="18" charset="0"/>
                <a:cs typeface="B Nazanin" pitchFamily="2" charset="-78"/>
              </a:rPr>
              <a:t>جلسه اول – مقدمه ای بر پایتون</a:t>
            </a:r>
            <a:endParaRPr lang="en-US" sz="1800" b="1" dirty="0">
              <a:latin typeface="Times New Roman" pitchFamily="18" charset="0"/>
              <a:cs typeface="B Nazanin" pitchFamily="2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66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029200" y="117269"/>
            <a:ext cx="3805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cs typeface="B Titr" panose="00000700000000000000" pitchFamily="2" charset="-78"/>
              </a:rPr>
              <a:t>چرا باید برنامه نویسی یاد بگیریم؟</a:t>
            </a:r>
            <a:endParaRPr lang="en-US" sz="2400" dirty="0">
              <a:cs typeface="B Titr" panose="00000700000000000000" pitchFamily="2" charset="-78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7086600" y="578934"/>
            <a:ext cx="152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295401" y="971550"/>
            <a:ext cx="7363290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000" dirty="0" smtClean="0">
                <a:cs typeface="B Nazanin" panose="00000400000000000000" pitchFamily="2" charset="-78"/>
              </a:rPr>
              <a:t>برنامه نویسی مانند ریاضیات است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cs typeface="B Nazanin" panose="00000400000000000000" pitchFamily="2" charset="-78"/>
              </a:rPr>
              <a:t>برنامه نویسی تفکر منطقی و خلاقیت را تقویت می کند.</a:t>
            </a:r>
            <a:endParaRPr lang="en-US" sz="2000" dirty="0" smtClean="0"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6" y="361950"/>
            <a:ext cx="2102267" cy="1733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58" y="2044429"/>
            <a:ext cx="2220910" cy="1393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697" y="2183673"/>
            <a:ext cx="850413" cy="108253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2137524">
            <a:off x="1258062" y="1627618"/>
            <a:ext cx="371116" cy="24656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935943" y="2618133"/>
            <a:ext cx="371116" cy="24656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6479847" y="2618133"/>
            <a:ext cx="371116" cy="24656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/>
          <p:cNvCxnSpPr>
            <a:stCxn id="7" idx="2"/>
          </p:cNvCxnSpPr>
          <p:nvPr/>
        </p:nvCxnSpPr>
        <p:spPr>
          <a:xfrm rot="5400000" flipH="1">
            <a:off x="3864635" y="-277060"/>
            <a:ext cx="1221780" cy="5864758"/>
          </a:xfrm>
          <a:prstGeom prst="bentConnector4">
            <a:avLst>
              <a:gd name="adj1" fmla="val -51973"/>
              <a:gd name="adj2" fmla="val 1038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59813" y="389547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Feedback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81" y="1428750"/>
            <a:ext cx="1993328" cy="170856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276600" y="4206352"/>
            <a:ext cx="518159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cs typeface="B Nazanin" panose="00000400000000000000" pitchFamily="2" charset="-78"/>
              </a:rPr>
              <a:t>آینده برای برنامه نویسان است</a:t>
            </a:r>
            <a:endParaRPr lang="en-US" sz="2000" dirty="0" smtClean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8769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0" grpId="0" animBg="1"/>
      <p:bldP spid="13" grpId="0" animBg="1"/>
      <p:bldP spid="15" grpId="0" animBg="1"/>
      <p:bldP spid="19" grpId="0"/>
      <p:bldP spid="21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183"/>
            <a:ext cx="7620000" cy="52673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7000" y="285750"/>
            <a:ext cx="2438400" cy="685800"/>
          </a:xfrm>
        </p:spPr>
        <p:txBody>
          <a:bodyPr>
            <a:normAutofit/>
          </a:bodyPr>
          <a:lstStyle/>
          <a:p>
            <a:pPr algn="r"/>
            <a:r>
              <a:rPr lang="fa-IR" altLang="en-US" sz="2600" b="1" dirty="0"/>
              <a:t>محبوبیت </a:t>
            </a:r>
            <a:r>
              <a:rPr lang="fa-IR" altLang="en-US" sz="2600" b="1" dirty="0" smtClean="0"/>
              <a:t>پایتون</a:t>
            </a:r>
            <a:endParaRPr lang="fa-IR" altLang="en-US" sz="2600" b="1" dirty="0"/>
          </a:p>
        </p:txBody>
      </p:sp>
      <p:sp>
        <p:nvSpPr>
          <p:cNvPr id="7" name="Rectangle 6"/>
          <p:cNvSpPr/>
          <p:nvPr/>
        </p:nvSpPr>
        <p:spPr>
          <a:xfrm>
            <a:off x="381000" y="4834532"/>
            <a:ext cx="3810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https://www.codingdojo.com/blog/top-7-programming-languages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895600" y="443984"/>
            <a:ext cx="3692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number of </a:t>
            </a:r>
            <a:r>
              <a:rPr lang="en-US" dirty="0" smtClean="0"/>
              <a:t>jobs in indeed.com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88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1000" y="4834532"/>
            <a:ext cx="5562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https://codingnomads.co/blog/the-best-programming-languages-to-learn/</a:t>
            </a:r>
          </a:p>
        </p:txBody>
      </p:sp>
      <p:pic>
        <p:nvPicPr>
          <p:cNvPr id="1026" name="Picture 2" descr="https://codingnomads.co/wp-content/uploads/2021/12/Most-in-demand-programming-languages-of-20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48" y="285750"/>
            <a:ext cx="7148052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7000" y="285750"/>
            <a:ext cx="2438400" cy="685800"/>
          </a:xfrm>
        </p:spPr>
        <p:txBody>
          <a:bodyPr>
            <a:normAutofit/>
          </a:bodyPr>
          <a:lstStyle/>
          <a:p>
            <a:pPr algn="r"/>
            <a:r>
              <a:rPr lang="fa-IR" altLang="en-US" sz="2600" b="1" dirty="0"/>
              <a:t>محبوبیت </a:t>
            </a:r>
            <a:r>
              <a:rPr lang="fa-IR" altLang="en-US" sz="2600" b="1" dirty="0" smtClean="0"/>
              <a:t>پایتون</a:t>
            </a:r>
            <a:endParaRPr lang="fa-IR" alt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250824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1000" y="4834532"/>
            <a:ext cx="5562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https://codingnomads.co/blog/the-best-programming-languages-to-learn/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7000" y="285750"/>
            <a:ext cx="2438400" cy="685800"/>
          </a:xfrm>
        </p:spPr>
        <p:txBody>
          <a:bodyPr>
            <a:normAutofit/>
          </a:bodyPr>
          <a:lstStyle/>
          <a:p>
            <a:pPr algn="r"/>
            <a:r>
              <a:rPr lang="fa-IR" altLang="en-US" sz="2600" b="1" dirty="0"/>
              <a:t>محبوبیت </a:t>
            </a:r>
            <a:r>
              <a:rPr lang="fa-IR" altLang="en-US" sz="2600" b="1" dirty="0" smtClean="0"/>
              <a:t>پایتون</a:t>
            </a:r>
            <a:endParaRPr lang="fa-IR" altLang="en-US" sz="2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"/>
            <a:ext cx="6172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0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7000" y="285750"/>
            <a:ext cx="2438400" cy="685800"/>
          </a:xfrm>
        </p:spPr>
        <p:txBody>
          <a:bodyPr>
            <a:normAutofit/>
          </a:bodyPr>
          <a:lstStyle/>
          <a:p>
            <a:pPr algn="r"/>
            <a:r>
              <a:rPr lang="fa-IR" altLang="en-US" sz="2600" b="1" dirty="0"/>
              <a:t>محبوبیت </a:t>
            </a:r>
            <a:r>
              <a:rPr lang="fa-IR" altLang="en-US" sz="2600" b="1" dirty="0" smtClean="0"/>
              <a:t>پایتون</a:t>
            </a:r>
            <a:endParaRPr lang="fa-IR" altLang="en-US" sz="2600" b="1" dirty="0"/>
          </a:p>
        </p:txBody>
      </p:sp>
      <p:sp>
        <p:nvSpPr>
          <p:cNvPr id="8" name="Rectangle 7"/>
          <p:cNvSpPr/>
          <p:nvPr/>
        </p:nvSpPr>
        <p:spPr>
          <a:xfrm>
            <a:off x="381000" y="933868"/>
            <a:ext cx="8305800" cy="397031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pypl.github.io/PYPL.html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>
                <a:hlinkClick r:id="rId3"/>
              </a:rPr>
              <a:t>https://www.tiobe.com/tiobe-index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insights.stackoverflow.com/survey/2021#overview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levelup.gitconnected.com/programming-languages-with-the-highest-amount-of-listings-indeed-glassdoor-linkedin-and-upwork-549a1c4618be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www.indeed.com/career-advice/career-development/most-in-demand-coding-languages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https://www.techrepublic.com/article/top-programming-languages-employers-want/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2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4787192"/>
            <a:ext cx="4953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https://specopssoft.com/blog/most-searched-for-programming-languages/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3350"/>
            <a:ext cx="8198223" cy="47244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715000" y="19050"/>
            <a:ext cx="2209800" cy="742950"/>
          </a:xfrm>
        </p:spPr>
        <p:txBody>
          <a:bodyPr>
            <a:normAutofit/>
          </a:bodyPr>
          <a:lstStyle/>
          <a:p>
            <a:r>
              <a:rPr lang="fa-IR" altLang="en-US" sz="2000" b="1" dirty="0">
                <a:solidFill>
                  <a:schemeClr val="bg1"/>
                </a:solidFill>
              </a:rPr>
              <a:t>محبوبیت پایتون</a:t>
            </a:r>
          </a:p>
        </p:txBody>
      </p:sp>
    </p:spTree>
    <p:extLst>
      <p:ext uri="{BB962C8B-B14F-4D97-AF65-F5344CB8AC3E}">
        <p14:creationId xmlns:p14="http://schemas.microsoft.com/office/powerpoint/2010/main" val="256461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791200" y="285750"/>
            <a:ext cx="2895600" cy="685800"/>
          </a:xfrm>
        </p:spPr>
        <p:txBody>
          <a:bodyPr>
            <a:normAutofit/>
          </a:bodyPr>
          <a:lstStyle/>
          <a:p>
            <a:r>
              <a:rPr lang="fa-IR" altLang="en-US" sz="2000" b="1" dirty="0"/>
              <a:t>محبوبیت پایتون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4674849"/>
            <a:ext cx="3810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https://www.codingdojo.com/blog/top-7-programming-languages</a:t>
            </a:r>
          </a:p>
        </p:txBody>
      </p:sp>
      <p:sp>
        <p:nvSpPr>
          <p:cNvPr id="3" name="AutoShape 2" descr="screenshot of the the top ten list from the ap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01" y="55028"/>
            <a:ext cx="4724400" cy="498608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2000" y="4317859"/>
            <a:ext cx="2895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itchFamily="18" charset="0"/>
                <a:ea typeface="+mj-ea"/>
                <a:cs typeface="B Nazanin" pitchFamily="2" charset="-78"/>
              </a:defRPr>
            </a:lvl1pPr>
          </a:lstStyle>
          <a:p>
            <a:r>
              <a:rPr lang="en-US" altLang="en-US" sz="2000" b="1" dirty="0" smtClean="0"/>
              <a:t>IEEE ranking</a:t>
            </a:r>
            <a:endParaRPr lang="fa-I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7739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67000" y="175924"/>
            <a:ext cx="2209800" cy="685800"/>
          </a:xfrm>
        </p:spPr>
        <p:txBody>
          <a:bodyPr>
            <a:normAutofit/>
          </a:bodyPr>
          <a:lstStyle/>
          <a:p>
            <a:r>
              <a:rPr lang="fa-IR" altLang="en-US" sz="2000" b="1" dirty="0"/>
              <a:t>محبوبیت پایتون</a:t>
            </a:r>
          </a:p>
        </p:txBody>
      </p:sp>
      <p:sp>
        <p:nvSpPr>
          <p:cNvPr id="3" name="AutoShape 2" descr="screenshot of the the top ten list from the ap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"/>
            <a:ext cx="8867980" cy="504110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8763000" y="580160"/>
            <a:ext cx="228600" cy="1627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47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10400" y="285750"/>
            <a:ext cx="2209800" cy="685800"/>
          </a:xfrm>
        </p:spPr>
        <p:txBody>
          <a:bodyPr>
            <a:normAutofit/>
          </a:bodyPr>
          <a:lstStyle/>
          <a:p>
            <a:r>
              <a:rPr lang="fa-IR" altLang="en-US" sz="2000" b="1" dirty="0"/>
              <a:t>محبوبیت </a:t>
            </a:r>
            <a:r>
              <a:rPr lang="fa-IR" altLang="en-US" sz="2000" b="1" dirty="0" smtClean="0"/>
              <a:t>پایتون</a:t>
            </a:r>
            <a:endParaRPr lang="fa-IR" altLang="en-US" sz="2000" b="1" dirty="0"/>
          </a:p>
        </p:txBody>
      </p:sp>
      <p:sp>
        <p:nvSpPr>
          <p:cNvPr id="3" name="AutoShape 2" descr="screenshot of the the top ten list from the ap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31228" y="786884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en-US" dirty="0"/>
          </a:p>
        </p:txBody>
      </p:sp>
      <p:pic>
        <p:nvPicPr>
          <p:cNvPr id="1026" name="Picture 2" descr="Top 20 languages over time. X-axis shows time ranging from 2012 to 2022. y-axis shows ranks 1-20. languages are plotted by rank for each semi-annual iteration of the rankings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" y="80884"/>
            <a:ext cx="9031865" cy="504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22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715000" y="19050"/>
            <a:ext cx="2209800" cy="742950"/>
          </a:xfrm>
        </p:spPr>
        <p:txBody>
          <a:bodyPr>
            <a:normAutofit/>
          </a:bodyPr>
          <a:lstStyle/>
          <a:p>
            <a:r>
              <a:rPr lang="fa-IR" altLang="en-US" sz="2000" b="1" dirty="0">
                <a:solidFill>
                  <a:schemeClr val="bg1"/>
                </a:solidFill>
              </a:rPr>
              <a:t>محبوبیت پایتون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62298"/>
            <a:ext cx="6629400" cy="4972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" y="4787192"/>
            <a:ext cx="4953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https://distantjob.com/blog/programming-languages-rank/</a:t>
            </a:r>
          </a:p>
        </p:txBody>
      </p:sp>
    </p:spTree>
    <p:extLst>
      <p:ext uri="{BB962C8B-B14F-4D97-AF65-F5344CB8AC3E}">
        <p14:creationId xmlns:p14="http://schemas.microsoft.com/office/powerpoint/2010/main" val="8883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6096000" cy="742950"/>
          </a:xfrm>
        </p:spPr>
        <p:txBody>
          <a:bodyPr>
            <a:normAutofit/>
          </a:bodyPr>
          <a:lstStyle/>
          <a:p>
            <a:r>
              <a:rPr lang="fa-IR" altLang="en-US" sz="2600" b="1" dirty="0" smtClean="0"/>
              <a:t>موضوعات مورد بحث</a:t>
            </a:r>
            <a:endParaRPr lang="en-US" altLang="en-US" sz="2600" b="1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876800" y="1042696"/>
            <a:ext cx="3733800" cy="3658677"/>
          </a:xfrm>
        </p:spPr>
        <p:txBody>
          <a:bodyPr numCol="1">
            <a:normAutofit/>
          </a:bodyPr>
          <a:lstStyle/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تعریف برنامه نویسی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اهمیت یادگیری زبان برنامه نویسی</a:t>
            </a:r>
            <a:endParaRPr lang="en-US" sz="2200" dirty="0" smtClean="0"/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محبوبیت پایتون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ویژگی های پایتون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تاریخچه پایتون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کاربردهای پایتون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047750"/>
            <a:ext cx="3810000" cy="376248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معرفی چند برنامه معروف نوشته شده با پایتون</a:t>
            </a:r>
            <a:endParaRPr lang="en-US" sz="2200" dirty="0" smtClean="0"/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بهترین روش یادگیری پایتون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نصب پایتون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شروع کار با پایتون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1459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6096000" cy="742950"/>
          </a:xfrm>
        </p:spPr>
        <p:txBody>
          <a:bodyPr>
            <a:normAutofit/>
          </a:bodyPr>
          <a:lstStyle/>
          <a:p>
            <a:r>
              <a:rPr lang="fa-IR" altLang="en-US" sz="2600" b="1" dirty="0"/>
              <a:t>ویژگی های پایتون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04800" y="1047750"/>
            <a:ext cx="2667000" cy="609600"/>
            <a:chOff x="762000" y="1047750"/>
            <a:chExt cx="2057400" cy="457200"/>
          </a:xfrm>
        </p:grpSpPr>
        <p:sp>
          <p:nvSpPr>
            <p:cNvPr id="11" name="Pentagon 10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Easy to Learn and Use</a:t>
              </a:r>
            </a:p>
          </p:txBody>
        </p:sp>
        <p:sp>
          <p:nvSpPr>
            <p:cNvPr id="10" name="Hexagon 9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1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4" name="Rounded Rectangular Callout 13"/>
          <p:cNvSpPr/>
          <p:nvPr/>
        </p:nvSpPr>
        <p:spPr>
          <a:xfrm>
            <a:off x="3352800" y="742950"/>
            <a:ext cx="5562600" cy="4024314"/>
          </a:xfrm>
          <a:prstGeom prst="wedgeRoundRectCallout">
            <a:avLst>
              <a:gd name="adj1" fmla="val -55801"/>
              <a:gd name="adj2" fmla="val -34277"/>
              <a:gd name="adj3" fmla="val 16667"/>
            </a:avLst>
          </a:prstGeom>
          <a:ln w="63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Easy to learn as compared to other programming languages.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Its syntax the same as the English language.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There is no use of the semicolon or curly-bracket, the indentation defines the code block.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It is the recommended programming language for beginners.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00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6096000" cy="742950"/>
          </a:xfrm>
        </p:spPr>
        <p:txBody>
          <a:bodyPr>
            <a:normAutofit/>
          </a:bodyPr>
          <a:lstStyle/>
          <a:p>
            <a:r>
              <a:rPr lang="fa-IR" altLang="en-US" sz="2600" b="1" dirty="0"/>
              <a:t>ویژگی های پایتون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04800" y="1047750"/>
            <a:ext cx="2667000" cy="609600"/>
            <a:chOff x="762000" y="1047750"/>
            <a:chExt cx="2057400" cy="457200"/>
          </a:xfrm>
        </p:grpSpPr>
        <p:sp>
          <p:nvSpPr>
            <p:cNvPr id="11" name="Pentagon 10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Easy to Learn and Use</a:t>
              </a:r>
            </a:p>
          </p:txBody>
        </p:sp>
        <p:sp>
          <p:nvSpPr>
            <p:cNvPr id="10" name="Hexagon 9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1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4" name="Rounded Rectangular Callout 13"/>
          <p:cNvSpPr/>
          <p:nvPr/>
        </p:nvSpPr>
        <p:spPr>
          <a:xfrm>
            <a:off x="3465689" y="1276350"/>
            <a:ext cx="5562600" cy="2950140"/>
          </a:xfrm>
          <a:prstGeom prst="wedgeRoundRectCallout">
            <a:avLst>
              <a:gd name="adj1" fmla="val -58099"/>
              <a:gd name="adj2" fmla="val -21463"/>
              <a:gd name="adj3" fmla="val 16667"/>
            </a:avLst>
          </a:prstGeom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can perform complex tasks using a few lines of code.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example, the hello world program you simply type print("Hello World"). It will take only one line to execute, while Java or C takes multiple lines.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04800" y="1817124"/>
            <a:ext cx="2667000" cy="609600"/>
            <a:chOff x="762000" y="1047750"/>
            <a:chExt cx="2057400" cy="457200"/>
          </a:xfrm>
        </p:grpSpPr>
        <p:sp>
          <p:nvSpPr>
            <p:cNvPr id="9" name="Pentagon 8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Expressive Language</a:t>
              </a:r>
            </a:p>
          </p:txBody>
        </p:sp>
        <p:sp>
          <p:nvSpPr>
            <p:cNvPr id="13" name="Hexagon 12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2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93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6096000" cy="742950"/>
          </a:xfrm>
        </p:spPr>
        <p:txBody>
          <a:bodyPr>
            <a:normAutofit/>
          </a:bodyPr>
          <a:lstStyle/>
          <a:p>
            <a:r>
              <a:rPr lang="fa-IR" altLang="en-US" sz="2600" b="1" dirty="0"/>
              <a:t>ویژگی های پایتون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04800" y="1047750"/>
            <a:ext cx="2667000" cy="609600"/>
            <a:chOff x="762000" y="1047750"/>
            <a:chExt cx="2057400" cy="457200"/>
          </a:xfrm>
        </p:grpSpPr>
        <p:sp>
          <p:nvSpPr>
            <p:cNvPr id="11" name="Pentagon 10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Easy to Learn and Use</a:t>
              </a:r>
            </a:p>
          </p:txBody>
        </p:sp>
        <p:sp>
          <p:nvSpPr>
            <p:cNvPr id="10" name="Hexagon 9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1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4" name="Rounded Rectangular Callout 13"/>
          <p:cNvSpPr/>
          <p:nvPr/>
        </p:nvSpPr>
        <p:spPr>
          <a:xfrm>
            <a:off x="3465689" y="2038350"/>
            <a:ext cx="5221111" cy="1504184"/>
          </a:xfrm>
          <a:prstGeom prst="wedgeRoundRectCallout">
            <a:avLst>
              <a:gd name="adj1" fmla="val -58288"/>
              <a:gd name="adj2" fmla="val 7520"/>
              <a:gd name="adj3" fmla="val 16667"/>
            </a:avLst>
          </a:prstGeom>
          <a:ln w="635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means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Python program is executed one line at a time. The advantage of being interpreted language, it makes debugging easy and portable.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04800" y="1817124"/>
            <a:ext cx="2667000" cy="609600"/>
            <a:chOff x="762000" y="1047750"/>
            <a:chExt cx="2057400" cy="457200"/>
          </a:xfrm>
        </p:grpSpPr>
        <p:sp>
          <p:nvSpPr>
            <p:cNvPr id="9" name="Pentagon 8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Expressive Language</a:t>
              </a:r>
            </a:p>
          </p:txBody>
        </p:sp>
        <p:sp>
          <p:nvSpPr>
            <p:cNvPr id="13" name="Hexagon 12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2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4800" y="2569906"/>
            <a:ext cx="2667000" cy="609600"/>
            <a:chOff x="762000" y="1047750"/>
            <a:chExt cx="2057400" cy="457200"/>
          </a:xfrm>
        </p:grpSpPr>
        <p:sp>
          <p:nvSpPr>
            <p:cNvPr id="16" name="Pentagon 15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rgbClr val="92D05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Interpreted Language</a:t>
              </a:r>
            </a:p>
          </p:txBody>
        </p:sp>
        <p:sp>
          <p:nvSpPr>
            <p:cNvPr id="17" name="Hexagon 16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3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381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6096000" cy="742950"/>
          </a:xfrm>
        </p:spPr>
        <p:txBody>
          <a:bodyPr>
            <a:normAutofit/>
          </a:bodyPr>
          <a:lstStyle/>
          <a:p>
            <a:r>
              <a:rPr lang="fa-IR" altLang="en-US" sz="2600" b="1" dirty="0"/>
              <a:t>ویژگی های پایتون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04800" y="1047750"/>
            <a:ext cx="2667000" cy="609600"/>
            <a:chOff x="762000" y="1047750"/>
            <a:chExt cx="2057400" cy="457200"/>
          </a:xfrm>
        </p:grpSpPr>
        <p:sp>
          <p:nvSpPr>
            <p:cNvPr id="11" name="Pentagon 10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Easy to Learn and Use</a:t>
              </a:r>
            </a:p>
          </p:txBody>
        </p:sp>
        <p:sp>
          <p:nvSpPr>
            <p:cNvPr id="10" name="Hexagon 9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1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4" name="Rounded Rectangular Callout 13"/>
          <p:cNvSpPr/>
          <p:nvPr/>
        </p:nvSpPr>
        <p:spPr>
          <a:xfrm>
            <a:off x="3460773" y="876300"/>
            <a:ext cx="5378427" cy="3524250"/>
          </a:xfrm>
          <a:prstGeom prst="wedgeRoundRectCallout">
            <a:avLst>
              <a:gd name="adj1" fmla="val -57778"/>
              <a:gd name="adj2" fmla="val 26626"/>
              <a:gd name="adj3" fmla="val 16667"/>
            </a:avLst>
          </a:prstGeom>
          <a:ln w="63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04800" y="1817124"/>
            <a:ext cx="2667000" cy="609600"/>
            <a:chOff x="762000" y="1047750"/>
            <a:chExt cx="2057400" cy="457200"/>
          </a:xfrm>
        </p:grpSpPr>
        <p:sp>
          <p:nvSpPr>
            <p:cNvPr id="9" name="Pentagon 8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Expressive Language</a:t>
              </a:r>
            </a:p>
          </p:txBody>
        </p:sp>
        <p:sp>
          <p:nvSpPr>
            <p:cNvPr id="13" name="Hexagon 12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2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4800" y="2569906"/>
            <a:ext cx="2667000" cy="609600"/>
            <a:chOff x="762000" y="1047750"/>
            <a:chExt cx="2057400" cy="457200"/>
          </a:xfrm>
        </p:grpSpPr>
        <p:sp>
          <p:nvSpPr>
            <p:cNvPr id="16" name="Pentagon 15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rgbClr val="92D05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Interpreted Language</a:t>
              </a:r>
            </a:p>
          </p:txBody>
        </p:sp>
        <p:sp>
          <p:nvSpPr>
            <p:cNvPr id="17" name="Hexagon 16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3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02342" y="3322688"/>
            <a:ext cx="2667000" cy="609600"/>
            <a:chOff x="762000" y="1047750"/>
            <a:chExt cx="2057400" cy="457200"/>
          </a:xfrm>
        </p:grpSpPr>
        <p:sp>
          <p:nvSpPr>
            <p:cNvPr id="19" name="Pentagon 18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rgbClr val="00B05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Cross-platform Language</a:t>
              </a:r>
            </a:p>
          </p:txBody>
        </p:sp>
        <p:sp>
          <p:nvSpPr>
            <p:cNvPr id="20" name="Hexagon 19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4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627" r="11270"/>
          <a:stretch/>
        </p:blipFill>
        <p:spPr>
          <a:xfrm>
            <a:off x="3657600" y="1033616"/>
            <a:ext cx="495300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5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6096000" cy="742950"/>
          </a:xfrm>
        </p:spPr>
        <p:txBody>
          <a:bodyPr>
            <a:normAutofit/>
          </a:bodyPr>
          <a:lstStyle/>
          <a:p>
            <a:r>
              <a:rPr lang="fa-IR" altLang="en-US" sz="2600" b="1" dirty="0"/>
              <a:t>ویژگی های پایتون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04800" y="1047750"/>
            <a:ext cx="2667000" cy="609600"/>
            <a:chOff x="762000" y="1047750"/>
            <a:chExt cx="2057400" cy="457200"/>
          </a:xfrm>
        </p:grpSpPr>
        <p:sp>
          <p:nvSpPr>
            <p:cNvPr id="11" name="Pentagon 10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Easy to Learn and Use</a:t>
              </a:r>
            </a:p>
          </p:txBody>
        </p:sp>
        <p:sp>
          <p:nvSpPr>
            <p:cNvPr id="10" name="Hexagon 9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1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04800" y="1817124"/>
            <a:ext cx="2667000" cy="609600"/>
            <a:chOff x="762000" y="1047750"/>
            <a:chExt cx="2057400" cy="457200"/>
          </a:xfrm>
        </p:grpSpPr>
        <p:sp>
          <p:nvSpPr>
            <p:cNvPr id="9" name="Pentagon 8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Expressive Language</a:t>
              </a:r>
            </a:p>
          </p:txBody>
        </p:sp>
        <p:sp>
          <p:nvSpPr>
            <p:cNvPr id="13" name="Hexagon 12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2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4800" y="2569906"/>
            <a:ext cx="2667000" cy="609600"/>
            <a:chOff x="762000" y="1047750"/>
            <a:chExt cx="2057400" cy="457200"/>
          </a:xfrm>
        </p:grpSpPr>
        <p:sp>
          <p:nvSpPr>
            <p:cNvPr id="16" name="Pentagon 15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rgbClr val="92D05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Interpreted Language</a:t>
              </a:r>
            </a:p>
          </p:txBody>
        </p:sp>
        <p:sp>
          <p:nvSpPr>
            <p:cNvPr id="17" name="Hexagon 16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3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02342" y="3322688"/>
            <a:ext cx="2667000" cy="609600"/>
            <a:chOff x="762000" y="1047750"/>
            <a:chExt cx="2057400" cy="457200"/>
          </a:xfrm>
        </p:grpSpPr>
        <p:sp>
          <p:nvSpPr>
            <p:cNvPr id="19" name="Pentagon 18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rgbClr val="00B05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Cross-platform Language</a:t>
              </a:r>
            </a:p>
          </p:txBody>
        </p:sp>
        <p:sp>
          <p:nvSpPr>
            <p:cNvPr id="20" name="Hexagon 19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4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21" name="Rounded Rectangular Callout 20"/>
          <p:cNvSpPr/>
          <p:nvPr/>
        </p:nvSpPr>
        <p:spPr>
          <a:xfrm>
            <a:off x="3463232" y="1370522"/>
            <a:ext cx="5491680" cy="3030028"/>
          </a:xfrm>
          <a:prstGeom prst="wedgeRoundRectCallout">
            <a:avLst>
              <a:gd name="adj1" fmla="val -58094"/>
              <a:gd name="adj2" fmla="val 47478"/>
              <a:gd name="adj3" fmla="val 16667"/>
            </a:avLst>
          </a:prstGeom>
          <a:ln w="63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is freely available for everyone.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a large community across the world that is dedicatedly working towards make new python modules and functions.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Anyone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contribute to the Python community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open-source means, "Anyone can download its source code without paying any penny."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02342" y="4068710"/>
            <a:ext cx="2667000" cy="609600"/>
            <a:chOff x="762000" y="1047750"/>
            <a:chExt cx="2057400" cy="457200"/>
          </a:xfrm>
        </p:grpSpPr>
        <p:sp>
          <p:nvSpPr>
            <p:cNvPr id="23" name="Pentagon 22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rgbClr val="F3E15F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Free and Open Source</a:t>
              </a:r>
            </a:p>
          </p:txBody>
        </p:sp>
        <p:sp>
          <p:nvSpPr>
            <p:cNvPr id="24" name="Hexagon 23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5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038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6096000" cy="742950"/>
          </a:xfrm>
        </p:spPr>
        <p:txBody>
          <a:bodyPr>
            <a:normAutofit/>
          </a:bodyPr>
          <a:lstStyle/>
          <a:p>
            <a:r>
              <a:rPr lang="fa-IR" altLang="en-US" sz="2600" b="1" dirty="0"/>
              <a:t>ویژگی های پایتون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04800" y="666750"/>
            <a:ext cx="2667000" cy="609600"/>
            <a:chOff x="762000" y="1047750"/>
            <a:chExt cx="2057400" cy="457200"/>
          </a:xfrm>
        </p:grpSpPr>
        <p:sp>
          <p:nvSpPr>
            <p:cNvPr id="11" name="Pentagon 10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Easy to Learn and Use</a:t>
              </a:r>
            </a:p>
          </p:txBody>
        </p:sp>
        <p:sp>
          <p:nvSpPr>
            <p:cNvPr id="10" name="Hexagon 9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1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04800" y="1436124"/>
            <a:ext cx="2667000" cy="609600"/>
            <a:chOff x="762000" y="1047750"/>
            <a:chExt cx="2057400" cy="457200"/>
          </a:xfrm>
        </p:grpSpPr>
        <p:sp>
          <p:nvSpPr>
            <p:cNvPr id="9" name="Pentagon 8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Expressive Language</a:t>
              </a:r>
            </a:p>
          </p:txBody>
        </p:sp>
        <p:sp>
          <p:nvSpPr>
            <p:cNvPr id="13" name="Hexagon 12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2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4800" y="2188906"/>
            <a:ext cx="2667000" cy="609600"/>
            <a:chOff x="762000" y="1047750"/>
            <a:chExt cx="2057400" cy="457200"/>
          </a:xfrm>
        </p:grpSpPr>
        <p:sp>
          <p:nvSpPr>
            <p:cNvPr id="16" name="Pentagon 15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rgbClr val="92D05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Interpreted Language</a:t>
              </a:r>
            </a:p>
          </p:txBody>
        </p:sp>
        <p:sp>
          <p:nvSpPr>
            <p:cNvPr id="17" name="Hexagon 16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3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02342" y="2941688"/>
            <a:ext cx="2667000" cy="609600"/>
            <a:chOff x="762000" y="1047750"/>
            <a:chExt cx="2057400" cy="457200"/>
          </a:xfrm>
        </p:grpSpPr>
        <p:sp>
          <p:nvSpPr>
            <p:cNvPr id="19" name="Pentagon 18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rgbClr val="00B05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Cross-platform Language</a:t>
              </a:r>
            </a:p>
          </p:txBody>
        </p:sp>
        <p:sp>
          <p:nvSpPr>
            <p:cNvPr id="20" name="Hexagon 19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4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02342" y="3687710"/>
            <a:ext cx="2667000" cy="609600"/>
            <a:chOff x="762000" y="1047750"/>
            <a:chExt cx="2057400" cy="457200"/>
          </a:xfrm>
        </p:grpSpPr>
        <p:sp>
          <p:nvSpPr>
            <p:cNvPr id="23" name="Pentagon 22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rgbClr val="F3E15F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Free and Open Source</a:t>
              </a:r>
            </a:p>
          </p:txBody>
        </p:sp>
        <p:sp>
          <p:nvSpPr>
            <p:cNvPr id="24" name="Hexagon 23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5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 flipH="1">
            <a:off x="6019800" y="655688"/>
            <a:ext cx="2667000" cy="609600"/>
            <a:chOff x="762000" y="1047750"/>
            <a:chExt cx="2057400" cy="457200"/>
          </a:xfrm>
        </p:grpSpPr>
        <p:sp>
          <p:nvSpPr>
            <p:cNvPr id="26" name="Pentagon 25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Object-Oriented Language</a:t>
              </a:r>
            </a:p>
          </p:txBody>
        </p:sp>
        <p:sp>
          <p:nvSpPr>
            <p:cNvPr id="27" name="Hexagon 26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6</a:t>
              </a:r>
            </a:p>
          </p:txBody>
        </p:sp>
      </p:grpSp>
      <p:sp>
        <p:nvSpPr>
          <p:cNvPr id="21" name="Rounded Rectangular Callout 20"/>
          <p:cNvSpPr/>
          <p:nvPr/>
        </p:nvSpPr>
        <p:spPr>
          <a:xfrm>
            <a:off x="223320" y="795335"/>
            <a:ext cx="5491680" cy="3396742"/>
          </a:xfrm>
          <a:prstGeom prst="wedgeRoundRectCallout">
            <a:avLst>
              <a:gd name="adj1" fmla="val 54880"/>
              <a:gd name="adj2" fmla="val -44433"/>
              <a:gd name="adj3" fmla="val 16667"/>
            </a:avLst>
          </a:prstGeom>
          <a:ln w="63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supports object-oriented language and concepts of classes and objects come into existence.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inheritance, polymorphism, and encapsulation, etc.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object-oriented procedure helps to programmer to write reusable code and develop applications in less code.</a:t>
            </a:r>
          </a:p>
        </p:txBody>
      </p:sp>
    </p:spTree>
    <p:extLst>
      <p:ext uri="{BB962C8B-B14F-4D97-AF65-F5344CB8AC3E}">
        <p14:creationId xmlns:p14="http://schemas.microsoft.com/office/powerpoint/2010/main" val="66522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6096000" cy="742950"/>
          </a:xfrm>
        </p:spPr>
        <p:txBody>
          <a:bodyPr>
            <a:normAutofit/>
          </a:bodyPr>
          <a:lstStyle/>
          <a:p>
            <a:r>
              <a:rPr lang="fa-IR" altLang="en-US" sz="2600" b="1" dirty="0"/>
              <a:t>ویژگی های پایتون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04800" y="666750"/>
            <a:ext cx="2667000" cy="609600"/>
            <a:chOff x="762000" y="1047750"/>
            <a:chExt cx="2057400" cy="457200"/>
          </a:xfrm>
        </p:grpSpPr>
        <p:sp>
          <p:nvSpPr>
            <p:cNvPr id="11" name="Pentagon 10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Easy to Learn and Use</a:t>
              </a:r>
            </a:p>
          </p:txBody>
        </p:sp>
        <p:sp>
          <p:nvSpPr>
            <p:cNvPr id="10" name="Hexagon 9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1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04800" y="1436124"/>
            <a:ext cx="2667000" cy="609600"/>
            <a:chOff x="762000" y="1047750"/>
            <a:chExt cx="2057400" cy="457200"/>
          </a:xfrm>
        </p:grpSpPr>
        <p:sp>
          <p:nvSpPr>
            <p:cNvPr id="9" name="Pentagon 8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Expressive Language</a:t>
              </a:r>
            </a:p>
          </p:txBody>
        </p:sp>
        <p:sp>
          <p:nvSpPr>
            <p:cNvPr id="13" name="Hexagon 12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2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4800" y="2188906"/>
            <a:ext cx="2667000" cy="609600"/>
            <a:chOff x="762000" y="1047750"/>
            <a:chExt cx="2057400" cy="457200"/>
          </a:xfrm>
        </p:grpSpPr>
        <p:sp>
          <p:nvSpPr>
            <p:cNvPr id="16" name="Pentagon 15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rgbClr val="92D05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Interpreted Language</a:t>
              </a:r>
            </a:p>
          </p:txBody>
        </p:sp>
        <p:sp>
          <p:nvSpPr>
            <p:cNvPr id="17" name="Hexagon 16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3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02342" y="2941688"/>
            <a:ext cx="2667000" cy="609600"/>
            <a:chOff x="762000" y="1047750"/>
            <a:chExt cx="2057400" cy="457200"/>
          </a:xfrm>
        </p:grpSpPr>
        <p:sp>
          <p:nvSpPr>
            <p:cNvPr id="19" name="Pentagon 18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rgbClr val="00B05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Cross-platform Language</a:t>
              </a:r>
            </a:p>
          </p:txBody>
        </p:sp>
        <p:sp>
          <p:nvSpPr>
            <p:cNvPr id="20" name="Hexagon 19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4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02342" y="3687710"/>
            <a:ext cx="2667000" cy="609600"/>
            <a:chOff x="762000" y="1047750"/>
            <a:chExt cx="2057400" cy="457200"/>
          </a:xfrm>
        </p:grpSpPr>
        <p:sp>
          <p:nvSpPr>
            <p:cNvPr id="23" name="Pentagon 22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rgbClr val="F3E15F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Free and Open Source</a:t>
              </a:r>
            </a:p>
          </p:txBody>
        </p:sp>
        <p:sp>
          <p:nvSpPr>
            <p:cNvPr id="24" name="Hexagon 23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5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21" name="Rounded Rectangular Callout 20"/>
          <p:cNvSpPr/>
          <p:nvPr/>
        </p:nvSpPr>
        <p:spPr>
          <a:xfrm flipH="1">
            <a:off x="73742" y="699319"/>
            <a:ext cx="5791200" cy="3929831"/>
          </a:xfrm>
          <a:prstGeom prst="wedgeRoundRectCallout">
            <a:avLst>
              <a:gd name="adj1" fmla="val -53229"/>
              <a:gd name="adj2" fmla="val -24387"/>
              <a:gd name="adj3" fmla="val 16667"/>
            </a:avLst>
          </a:prstGeom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learning,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scikit-learn,Pandas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KerasPytorch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developer,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Kivy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</a:p>
        </p:txBody>
      </p:sp>
      <p:grpSp>
        <p:nvGrpSpPr>
          <p:cNvPr id="28" name="Group 27"/>
          <p:cNvGrpSpPr/>
          <p:nvPr/>
        </p:nvGrpSpPr>
        <p:grpSpPr>
          <a:xfrm flipH="1">
            <a:off x="6140063" y="1409700"/>
            <a:ext cx="2667000" cy="609600"/>
            <a:chOff x="762000" y="1047750"/>
            <a:chExt cx="2057400" cy="457200"/>
          </a:xfrm>
        </p:grpSpPr>
        <p:sp>
          <p:nvSpPr>
            <p:cNvPr id="29" name="Pentagon 28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Large Standard Library</a:t>
              </a:r>
            </a:p>
          </p:txBody>
        </p:sp>
        <p:sp>
          <p:nvSpPr>
            <p:cNvPr id="33" name="Hexagon 32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7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 flipH="1">
            <a:off x="6140063" y="671665"/>
            <a:ext cx="2667000" cy="609600"/>
            <a:chOff x="762000" y="1047750"/>
            <a:chExt cx="2057400" cy="457200"/>
          </a:xfrm>
        </p:grpSpPr>
        <p:sp>
          <p:nvSpPr>
            <p:cNvPr id="35" name="Pentagon 34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Object-Oriented Language</a:t>
              </a:r>
            </a:p>
          </p:txBody>
        </p:sp>
        <p:sp>
          <p:nvSpPr>
            <p:cNvPr id="36" name="Hexagon 35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052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6096000" cy="742950"/>
          </a:xfrm>
        </p:spPr>
        <p:txBody>
          <a:bodyPr>
            <a:normAutofit/>
          </a:bodyPr>
          <a:lstStyle/>
          <a:p>
            <a:r>
              <a:rPr lang="fa-IR" altLang="en-US" sz="2600" b="1" dirty="0"/>
              <a:t>ویژگی های پایتون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04800" y="666750"/>
            <a:ext cx="2667000" cy="609600"/>
            <a:chOff x="762000" y="1047750"/>
            <a:chExt cx="2057400" cy="457200"/>
          </a:xfrm>
        </p:grpSpPr>
        <p:sp>
          <p:nvSpPr>
            <p:cNvPr id="11" name="Pentagon 10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Easy to Learn and Use</a:t>
              </a:r>
            </a:p>
          </p:txBody>
        </p:sp>
        <p:sp>
          <p:nvSpPr>
            <p:cNvPr id="10" name="Hexagon 9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1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04800" y="1436124"/>
            <a:ext cx="2667000" cy="609600"/>
            <a:chOff x="762000" y="1047750"/>
            <a:chExt cx="2057400" cy="457200"/>
          </a:xfrm>
        </p:grpSpPr>
        <p:sp>
          <p:nvSpPr>
            <p:cNvPr id="9" name="Pentagon 8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Expressive Language</a:t>
              </a:r>
            </a:p>
          </p:txBody>
        </p:sp>
        <p:sp>
          <p:nvSpPr>
            <p:cNvPr id="13" name="Hexagon 12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2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4800" y="2188906"/>
            <a:ext cx="2667000" cy="609600"/>
            <a:chOff x="762000" y="1047750"/>
            <a:chExt cx="2057400" cy="457200"/>
          </a:xfrm>
        </p:grpSpPr>
        <p:sp>
          <p:nvSpPr>
            <p:cNvPr id="16" name="Pentagon 15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rgbClr val="92D05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Interpreted Language</a:t>
              </a:r>
            </a:p>
          </p:txBody>
        </p:sp>
        <p:sp>
          <p:nvSpPr>
            <p:cNvPr id="17" name="Hexagon 16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3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7642" y="2925710"/>
            <a:ext cx="2667000" cy="609600"/>
            <a:chOff x="762000" y="1047750"/>
            <a:chExt cx="2057400" cy="457200"/>
          </a:xfrm>
        </p:grpSpPr>
        <p:sp>
          <p:nvSpPr>
            <p:cNvPr id="19" name="Pentagon 18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rgbClr val="00B05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Cross-platform Language</a:t>
              </a:r>
            </a:p>
          </p:txBody>
        </p:sp>
        <p:sp>
          <p:nvSpPr>
            <p:cNvPr id="20" name="Hexagon 19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4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02342" y="3687710"/>
            <a:ext cx="2667000" cy="609600"/>
            <a:chOff x="762000" y="1047750"/>
            <a:chExt cx="2057400" cy="457200"/>
          </a:xfrm>
        </p:grpSpPr>
        <p:sp>
          <p:nvSpPr>
            <p:cNvPr id="23" name="Pentagon 22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rgbClr val="F3E15F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Free and Open Source</a:t>
              </a:r>
            </a:p>
          </p:txBody>
        </p:sp>
        <p:sp>
          <p:nvSpPr>
            <p:cNvPr id="24" name="Hexagon 23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5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21" name="Rounded Rectangular Callout 20"/>
          <p:cNvSpPr/>
          <p:nvPr/>
        </p:nvSpPr>
        <p:spPr>
          <a:xfrm flipH="1">
            <a:off x="457200" y="1200150"/>
            <a:ext cx="5407740" cy="3429000"/>
          </a:xfrm>
          <a:prstGeom prst="wedgeRoundRectCallout">
            <a:avLst>
              <a:gd name="adj1" fmla="val -53363"/>
              <a:gd name="adj2" fmla="val -11928"/>
              <a:gd name="adj3" fmla="val 16667"/>
            </a:avLst>
          </a:prstGeom>
          <a:ln w="635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 is used for the developing Desktop application.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PyQT6,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Kivy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the libraries which are used for developing the web application.….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 flipH="1">
            <a:off x="6147437" y="1442269"/>
            <a:ext cx="2667000" cy="609600"/>
            <a:chOff x="762000" y="1047750"/>
            <a:chExt cx="2057400" cy="457200"/>
          </a:xfrm>
        </p:grpSpPr>
        <p:sp>
          <p:nvSpPr>
            <p:cNvPr id="29" name="Pentagon 28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Large Standard Library</a:t>
              </a:r>
            </a:p>
          </p:txBody>
        </p:sp>
        <p:sp>
          <p:nvSpPr>
            <p:cNvPr id="33" name="Hexagon 32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7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 flipH="1">
            <a:off x="6149895" y="2217788"/>
            <a:ext cx="2667000" cy="609600"/>
            <a:chOff x="762000" y="1047750"/>
            <a:chExt cx="2057400" cy="457200"/>
          </a:xfrm>
        </p:grpSpPr>
        <p:sp>
          <p:nvSpPr>
            <p:cNvPr id="35" name="Pentagon 34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rgbClr val="92D05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GUI Programming Support</a:t>
              </a:r>
            </a:p>
          </p:txBody>
        </p:sp>
        <p:sp>
          <p:nvSpPr>
            <p:cNvPr id="36" name="Hexagon 35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8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 flipH="1">
            <a:off x="6140063" y="671665"/>
            <a:ext cx="2667000" cy="609600"/>
            <a:chOff x="762000" y="1047750"/>
            <a:chExt cx="2057400" cy="457200"/>
          </a:xfrm>
        </p:grpSpPr>
        <p:sp>
          <p:nvSpPr>
            <p:cNvPr id="38" name="Pentagon 37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Object-Oriented Language</a:t>
              </a:r>
            </a:p>
          </p:txBody>
        </p:sp>
        <p:sp>
          <p:nvSpPr>
            <p:cNvPr id="39" name="Hexagon 38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51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6096000" cy="742950"/>
          </a:xfrm>
        </p:spPr>
        <p:txBody>
          <a:bodyPr>
            <a:normAutofit/>
          </a:bodyPr>
          <a:lstStyle/>
          <a:p>
            <a:r>
              <a:rPr lang="fa-IR" altLang="en-US" sz="2600" b="1" dirty="0"/>
              <a:t>ویژگی های پایتون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04800" y="666750"/>
            <a:ext cx="2667000" cy="609600"/>
            <a:chOff x="762000" y="1047750"/>
            <a:chExt cx="2057400" cy="457200"/>
          </a:xfrm>
        </p:grpSpPr>
        <p:sp>
          <p:nvSpPr>
            <p:cNvPr id="11" name="Pentagon 10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Easy to Learn and Use</a:t>
              </a:r>
            </a:p>
          </p:txBody>
        </p:sp>
        <p:sp>
          <p:nvSpPr>
            <p:cNvPr id="10" name="Hexagon 9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1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04800" y="1436124"/>
            <a:ext cx="2667000" cy="609600"/>
            <a:chOff x="762000" y="1047750"/>
            <a:chExt cx="2057400" cy="457200"/>
          </a:xfrm>
        </p:grpSpPr>
        <p:sp>
          <p:nvSpPr>
            <p:cNvPr id="9" name="Pentagon 8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Expressive Language</a:t>
              </a:r>
            </a:p>
          </p:txBody>
        </p:sp>
        <p:sp>
          <p:nvSpPr>
            <p:cNvPr id="13" name="Hexagon 12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2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4800" y="2188906"/>
            <a:ext cx="2667000" cy="609600"/>
            <a:chOff x="762000" y="1047750"/>
            <a:chExt cx="2057400" cy="457200"/>
          </a:xfrm>
        </p:grpSpPr>
        <p:sp>
          <p:nvSpPr>
            <p:cNvPr id="16" name="Pentagon 15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rgbClr val="92D05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Interpreted Language</a:t>
              </a:r>
            </a:p>
          </p:txBody>
        </p:sp>
        <p:sp>
          <p:nvSpPr>
            <p:cNvPr id="17" name="Hexagon 16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3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7642" y="2925710"/>
            <a:ext cx="2667000" cy="609600"/>
            <a:chOff x="762000" y="1047750"/>
            <a:chExt cx="2057400" cy="457200"/>
          </a:xfrm>
        </p:grpSpPr>
        <p:sp>
          <p:nvSpPr>
            <p:cNvPr id="19" name="Pentagon 18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rgbClr val="00B05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Cross-platform Language</a:t>
              </a:r>
            </a:p>
          </p:txBody>
        </p:sp>
        <p:sp>
          <p:nvSpPr>
            <p:cNvPr id="20" name="Hexagon 19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4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02342" y="3687710"/>
            <a:ext cx="2667000" cy="609600"/>
            <a:chOff x="762000" y="1047750"/>
            <a:chExt cx="2057400" cy="457200"/>
          </a:xfrm>
        </p:grpSpPr>
        <p:sp>
          <p:nvSpPr>
            <p:cNvPr id="23" name="Pentagon 22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rgbClr val="F3E15F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Free and Open Source</a:t>
              </a:r>
            </a:p>
          </p:txBody>
        </p:sp>
        <p:sp>
          <p:nvSpPr>
            <p:cNvPr id="24" name="Hexagon 23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5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21" name="Rounded Rectangular Callout 20"/>
          <p:cNvSpPr/>
          <p:nvPr/>
        </p:nvSpPr>
        <p:spPr>
          <a:xfrm flipH="1">
            <a:off x="1163712" y="1885950"/>
            <a:ext cx="4721940" cy="2286000"/>
          </a:xfrm>
          <a:prstGeom prst="wedgeRoundRectCallout">
            <a:avLst>
              <a:gd name="adj1" fmla="val -53908"/>
              <a:gd name="adj2" fmla="val 10151"/>
              <a:gd name="adj3" fmla="val 16667"/>
            </a:avLst>
          </a:prstGeom>
          <a:ln w="63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can be easily integrated with languages like C, C++, and JAVA, etc. Python runs code line by line like C,C++ Java. It makes easy to debug the code.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 flipH="1">
            <a:off x="6147437" y="1442269"/>
            <a:ext cx="2667000" cy="609600"/>
            <a:chOff x="762000" y="1047750"/>
            <a:chExt cx="2057400" cy="457200"/>
          </a:xfrm>
        </p:grpSpPr>
        <p:sp>
          <p:nvSpPr>
            <p:cNvPr id="29" name="Pentagon 28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Large Standard Library</a:t>
              </a:r>
            </a:p>
          </p:txBody>
        </p:sp>
        <p:sp>
          <p:nvSpPr>
            <p:cNvPr id="33" name="Hexagon 32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7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 flipH="1">
            <a:off x="6149895" y="2217788"/>
            <a:ext cx="2667000" cy="609600"/>
            <a:chOff x="762000" y="1047750"/>
            <a:chExt cx="2057400" cy="457200"/>
          </a:xfrm>
        </p:grpSpPr>
        <p:sp>
          <p:nvSpPr>
            <p:cNvPr id="35" name="Pentagon 34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rgbClr val="92D05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GUI Programming Support</a:t>
              </a:r>
            </a:p>
          </p:txBody>
        </p:sp>
        <p:sp>
          <p:nvSpPr>
            <p:cNvPr id="36" name="Hexagon 35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8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 flipH="1">
            <a:off x="6140063" y="671665"/>
            <a:ext cx="2667000" cy="609600"/>
            <a:chOff x="762000" y="1047750"/>
            <a:chExt cx="2057400" cy="457200"/>
          </a:xfrm>
        </p:grpSpPr>
        <p:sp>
          <p:nvSpPr>
            <p:cNvPr id="38" name="Pentagon 37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Object-Oriented Language</a:t>
              </a:r>
            </a:p>
          </p:txBody>
        </p:sp>
        <p:sp>
          <p:nvSpPr>
            <p:cNvPr id="39" name="Hexagon 38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6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 flipH="1">
            <a:off x="6159271" y="2993307"/>
            <a:ext cx="2667000" cy="609600"/>
            <a:chOff x="762000" y="1047750"/>
            <a:chExt cx="2057400" cy="457200"/>
          </a:xfrm>
        </p:grpSpPr>
        <p:sp>
          <p:nvSpPr>
            <p:cNvPr id="31" name="Pentagon 30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rgbClr val="00B05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Integrated</a:t>
              </a:r>
            </a:p>
          </p:txBody>
        </p:sp>
        <p:sp>
          <p:nvSpPr>
            <p:cNvPr id="32" name="Hexagon 31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9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114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6096000" cy="742950"/>
          </a:xfrm>
        </p:spPr>
        <p:txBody>
          <a:bodyPr>
            <a:normAutofit/>
          </a:bodyPr>
          <a:lstStyle/>
          <a:p>
            <a:r>
              <a:rPr lang="fa-IR" altLang="en-US" sz="2600" b="1" dirty="0"/>
              <a:t>ویژگی های پایتون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04800" y="998590"/>
            <a:ext cx="2667000" cy="609600"/>
            <a:chOff x="762000" y="1047750"/>
            <a:chExt cx="2057400" cy="457200"/>
          </a:xfrm>
        </p:grpSpPr>
        <p:sp>
          <p:nvSpPr>
            <p:cNvPr id="11" name="Pentagon 10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Easy to Learn and Use</a:t>
              </a:r>
            </a:p>
          </p:txBody>
        </p:sp>
        <p:sp>
          <p:nvSpPr>
            <p:cNvPr id="10" name="Hexagon 9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1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04800" y="1767964"/>
            <a:ext cx="2667000" cy="609600"/>
            <a:chOff x="762000" y="1047750"/>
            <a:chExt cx="2057400" cy="457200"/>
          </a:xfrm>
        </p:grpSpPr>
        <p:sp>
          <p:nvSpPr>
            <p:cNvPr id="9" name="Pentagon 8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Expressive Language</a:t>
              </a:r>
            </a:p>
          </p:txBody>
        </p:sp>
        <p:sp>
          <p:nvSpPr>
            <p:cNvPr id="13" name="Hexagon 12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2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4800" y="2520746"/>
            <a:ext cx="2667000" cy="609600"/>
            <a:chOff x="762000" y="1047750"/>
            <a:chExt cx="2057400" cy="457200"/>
          </a:xfrm>
        </p:grpSpPr>
        <p:sp>
          <p:nvSpPr>
            <p:cNvPr id="16" name="Pentagon 15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rgbClr val="92D05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Interpreted Language</a:t>
              </a:r>
            </a:p>
          </p:txBody>
        </p:sp>
        <p:sp>
          <p:nvSpPr>
            <p:cNvPr id="17" name="Hexagon 16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3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7642" y="3257550"/>
            <a:ext cx="2667000" cy="609600"/>
            <a:chOff x="762000" y="1047750"/>
            <a:chExt cx="2057400" cy="457200"/>
          </a:xfrm>
        </p:grpSpPr>
        <p:sp>
          <p:nvSpPr>
            <p:cNvPr id="19" name="Pentagon 18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rgbClr val="00B05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Cross-platform Language</a:t>
              </a:r>
            </a:p>
          </p:txBody>
        </p:sp>
        <p:sp>
          <p:nvSpPr>
            <p:cNvPr id="20" name="Hexagon 19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4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02342" y="4019550"/>
            <a:ext cx="2667000" cy="609600"/>
            <a:chOff x="762000" y="1047750"/>
            <a:chExt cx="2057400" cy="457200"/>
          </a:xfrm>
        </p:grpSpPr>
        <p:sp>
          <p:nvSpPr>
            <p:cNvPr id="23" name="Pentagon 22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rgbClr val="F3E15F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Free and Open Source</a:t>
              </a:r>
            </a:p>
          </p:txBody>
        </p:sp>
        <p:sp>
          <p:nvSpPr>
            <p:cNvPr id="24" name="Hexagon 23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5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 flipH="1">
            <a:off x="6027174" y="1774874"/>
            <a:ext cx="2667000" cy="609600"/>
            <a:chOff x="762000" y="1047750"/>
            <a:chExt cx="2057400" cy="457200"/>
          </a:xfrm>
        </p:grpSpPr>
        <p:sp>
          <p:nvSpPr>
            <p:cNvPr id="29" name="Pentagon 28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Large Standard Library</a:t>
              </a:r>
            </a:p>
          </p:txBody>
        </p:sp>
        <p:sp>
          <p:nvSpPr>
            <p:cNvPr id="33" name="Hexagon 32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7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 flipH="1">
            <a:off x="6029632" y="2550393"/>
            <a:ext cx="2667000" cy="609600"/>
            <a:chOff x="762000" y="1047750"/>
            <a:chExt cx="2057400" cy="457200"/>
          </a:xfrm>
        </p:grpSpPr>
        <p:sp>
          <p:nvSpPr>
            <p:cNvPr id="35" name="Pentagon 34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rgbClr val="92D05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GUI Programming Support</a:t>
              </a:r>
            </a:p>
          </p:txBody>
        </p:sp>
        <p:sp>
          <p:nvSpPr>
            <p:cNvPr id="36" name="Hexagon 35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8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 flipH="1">
            <a:off x="6019800" y="1004270"/>
            <a:ext cx="2667000" cy="609600"/>
            <a:chOff x="762000" y="1047750"/>
            <a:chExt cx="2057400" cy="457200"/>
          </a:xfrm>
        </p:grpSpPr>
        <p:sp>
          <p:nvSpPr>
            <p:cNvPr id="38" name="Pentagon 37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Object-Oriented Language</a:t>
              </a:r>
            </a:p>
          </p:txBody>
        </p:sp>
        <p:sp>
          <p:nvSpPr>
            <p:cNvPr id="39" name="Hexagon 38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6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 flipH="1">
            <a:off x="6039008" y="3325912"/>
            <a:ext cx="2667000" cy="609600"/>
            <a:chOff x="762000" y="1047750"/>
            <a:chExt cx="2057400" cy="457200"/>
          </a:xfrm>
        </p:grpSpPr>
        <p:sp>
          <p:nvSpPr>
            <p:cNvPr id="31" name="Pentagon 30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rgbClr val="00B050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Integrated</a:t>
              </a:r>
            </a:p>
          </p:txBody>
        </p:sp>
        <p:sp>
          <p:nvSpPr>
            <p:cNvPr id="32" name="Hexagon 31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9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 flipH="1">
            <a:off x="6039008" y="4019550"/>
            <a:ext cx="2667000" cy="609600"/>
            <a:chOff x="762000" y="1047750"/>
            <a:chExt cx="2057400" cy="457200"/>
          </a:xfrm>
        </p:grpSpPr>
        <p:sp>
          <p:nvSpPr>
            <p:cNvPr id="41" name="Pentagon 40"/>
            <p:cNvSpPr/>
            <p:nvPr/>
          </p:nvSpPr>
          <p:spPr>
            <a:xfrm>
              <a:off x="1143000" y="1047750"/>
              <a:ext cx="1676400" cy="457200"/>
            </a:xfrm>
            <a:prstGeom prst="homePlate">
              <a:avLst/>
            </a:prstGeom>
            <a:solidFill>
              <a:srgbClr val="F3E15F"/>
            </a:solid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Dynamic Memory Allocation</a:t>
              </a:r>
            </a:p>
          </p:txBody>
        </p:sp>
        <p:sp>
          <p:nvSpPr>
            <p:cNvPr id="42" name="Hexagon 41"/>
            <p:cNvSpPr/>
            <p:nvPr/>
          </p:nvSpPr>
          <p:spPr>
            <a:xfrm>
              <a:off x="762000" y="1047750"/>
              <a:ext cx="533400" cy="457200"/>
            </a:xfrm>
            <a:prstGeom prst="hexagon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3175">
                    <a:solidFill>
                      <a:schemeClr val="tx1"/>
                    </a:solidFill>
                  </a:ln>
                </a:rPr>
                <a:t>10</a:t>
              </a:r>
              <a:endParaRPr lang="en-US" sz="1200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278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38" y="438150"/>
            <a:ext cx="3704924" cy="2642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5000" y="1123950"/>
            <a:ext cx="27045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a-IR" dirty="0" smtClean="0"/>
              <a:t>پیروی از دستورالعمل های متوالی</a:t>
            </a:r>
            <a:endParaRPr lang="en-US" dirty="0"/>
          </a:p>
        </p:txBody>
      </p:sp>
      <p:cxnSp>
        <p:nvCxnSpPr>
          <p:cNvPr id="11" name="Elbow Connector 10"/>
          <p:cNvCxnSpPr>
            <a:endCxn id="9" idx="1"/>
          </p:cNvCxnSpPr>
          <p:nvPr/>
        </p:nvCxnSpPr>
        <p:spPr>
          <a:xfrm flipV="1">
            <a:off x="4094920" y="1308616"/>
            <a:ext cx="1620080" cy="7180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55640" y="128885"/>
            <a:ext cx="2334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cs typeface="B Titr" panose="00000700000000000000" pitchFamily="2" charset="-78"/>
              </a:rPr>
              <a:t>تعریف برنامه نویسی</a:t>
            </a:r>
            <a:endParaRPr lang="en-US" sz="2400" dirty="0">
              <a:cs typeface="B Titr" panose="00000700000000000000" pitchFamily="2" charset="-78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423008" y="590550"/>
            <a:ext cx="152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6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6096000" cy="742950"/>
          </a:xfrm>
        </p:spPr>
        <p:txBody>
          <a:bodyPr>
            <a:normAutofit/>
          </a:bodyPr>
          <a:lstStyle/>
          <a:p>
            <a:r>
              <a:rPr lang="fa-IR" altLang="en-US" sz="2600" b="1" dirty="0" smtClean="0"/>
              <a:t>موضوعات مورد بحث</a:t>
            </a:r>
            <a:endParaRPr lang="en-US" altLang="en-US" sz="2600" b="1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686877"/>
            <a:ext cx="8229600" cy="4095750"/>
          </a:xfrm>
        </p:spPr>
        <p:txBody>
          <a:bodyPr numCol="1">
            <a:normAutofit fontScale="92500" lnSpcReduction="10000"/>
          </a:bodyPr>
          <a:lstStyle/>
          <a:p>
            <a:pPr algn="r" rtl="1">
              <a:lnSpc>
                <a:spcPct val="150000"/>
              </a:lnSpc>
              <a:defRPr/>
            </a:pPr>
            <a:r>
              <a:rPr lang="fa-IR" sz="2200" dirty="0" smtClean="0">
                <a:solidFill>
                  <a:schemeClr val="bg1">
                    <a:lumMod val="75000"/>
                  </a:schemeClr>
                </a:solidFill>
              </a:rPr>
              <a:t>محبوبیت پایتون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>
                <a:solidFill>
                  <a:schemeClr val="bg1">
                    <a:lumMod val="75000"/>
                  </a:schemeClr>
                </a:solidFill>
              </a:rPr>
              <a:t>ویژگی های پایتون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/>
              <a:t>تاریخچه پایتون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کاربردهای پایتون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معرفی چند برنامه معروف نوشته شده با پایتون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/>
              <a:t>بهترین روش یادگیری </a:t>
            </a:r>
            <a:r>
              <a:rPr lang="fa-IR" sz="2200" dirty="0" smtClean="0"/>
              <a:t>پایتون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نصب پایتون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شروع کار با پایتون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7001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6096000" cy="742950"/>
          </a:xfrm>
        </p:spPr>
        <p:txBody>
          <a:bodyPr>
            <a:normAutofit/>
          </a:bodyPr>
          <a:lstStyle/>
          <a:p>
            <a:r>
              <a:rPr lang="fa-IR" altLang="en-US" sz="2600" b="1" dirty="0"/>
              <a:t>تاریخچه پایتون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706627"/>
            <a:ext cx="8839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implementation of Python was started in December 1989 by 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Guido Van Rossum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at CWI in Netherland.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February 1991, 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Guido Van Rossum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published the code (labeled version 0.9.0) to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alt.sources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1994, Python 1.0 was released with new features like lambda, map, filter, and reduce.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2.0 added new features such as list comprehensions, garbage collection systems.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December 3, 2008, Python 3.0 (also called "Py3K") was released. It was designed to rectify the fundamental flaw of the language.</a:t>
            </a:r>
            <a:endParaRPr lang="en-US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31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67000" y="133350"/>
            <a:ext cx="2743200" cy="742950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  <a:defRPr/>
            </a:pPr>
            <a:r>
              <a:rPr lang="fa-IR" sz="2800" dirty="0"/>
              <a:t>کاربردهای پایتون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839478"/>
            <a:ext cx="4495800" cy="420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2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026" name="Picture 2" descr="Apps that use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5290"/>
            <a:ext cx="7162800" cy="481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99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122" name="Picture 2" descr="Python Tutorial - Set the pace, learn Python from the base - TechVidv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5750"/>
            <a:ext cx="8586438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59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6096000" cy="742950"/>
          </a:xfrm>
        </p:spPr>
        <p:txBody>
          <a:bodyPr>
            <a:normAutofit/>
          </a:bodyPr>
          <a:lstStyle/>
          <a:p>
            <a:r>
              <a:rPr lang="fa-IR" altLang="en-US" sz="2600" b="1" dirty="0" smtClean="0"/>
              <a:t>موضوعات مورد بحث</a:t>
            </a:r>
            <a:endParaRPr lang="en-US" altLang="en-US" sz="2600" b="1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686877"/>
            <a:ext cx="8229600" cy="4095750"/>
          </a:xfrm>
        </p:spPr>
        <p:txBody>
          <a:bodyPr numCol="1">
            <a:normAutofit fontScale="92500" lnSpcReduction="10000"/>
          </a:bodyPr>
          <a:lstStyle/>
          <a:p>
            <a:pPr algn="r" rtl="1">
              <a:lnSpc>
                <a:spcPct val="150000"/>
              </a:lnSpc>
              <a:defRPr/>
            </a:pPr>
            <a:r>
              <a:rPr lang="fa-IR" sz="2200" dirty="0" smtClean="0">
                <a:solidFill>
                  <a:schemeClr val="bg1">
                    <a:lumMod val="75000"/>
                  </a:schemeClr>
                </a:solidFill>
              </a:rPr>
              <a:t>محبوبیت پایتون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>
                <a:solidFill>
                  <a:schemeClr val="bg1">
                    <a:lumMod val="75000"/>
                  </a:schemeClr>
                </a:solidFill>
              </a:rPr>
              <a:t>ویژگی های پایتون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>
                <a:solidFill>
                  <a:schemeClr val="bg1">
                    <a:lumMod val="75000"/>
                  </a:schemeClr>
                </a:solidFill>
              </a:rPr>
              <a:t>تاریخچه پایتون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>
                <a:solidFill>
                  <a:schemeClr val="bg1">
                    <a:lumMod val="75000"/>
                  </a:schemeClr>
                </a:solidFill>
              </a:rPr>
              <a:t>کاربردهای پایتون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>
                <a:solidFill>
                  <a:schemeClr val="bg1">
                    <a:lumMod val="75000"/>
                  </a:schemeClr>
                </a:solidFill>
              </a:rPr>
              <a:t>معرفی چند برنامه معروف نوشته شده با پایتون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/>
              <a:t>بهترین روش یادگیری </a:t>
            </a:r>
            <a:r>
              <a:rPr lang="fa-IR" sz="2200" dirty="0" smtClean="0"/>
              <a:t>پایتون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نصب پایتون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شروع کار با پایتون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0595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186583"/>
            <a:ext cx="6096000" cy="457200"/>
          </a:xfrm>
        </p:spPr>
        <p:txBody>
          <a:bodyPr>
            <a:normAutofit fontScale="90000"/>
          </a:bodyPr>
          <a:lstStyle/>
          <a:p>
            <a:r>
              <a:rPr lang="fa-IR" altLang="en-US" sz="2600" b="1" dirty="0" smtClean="0"/>
              <a:t>بهترین روش یادگیری پایتون</a:t>
            </a:r>
            <a:endParaRPr lang="fa-IR" altLang="en-US" sz="2600" b="1" dirty="0"/>
          </a:p>
        </p:txBody>
      </p:sp>
      <p:sp>
        <p:nvSpPr>
          <p:cNvPr id="3" name="Rectangle 2"/>
          <p:cNvSpPr/>
          <p:nvPr/>
        </p:nvSpPr>
        <p:spPr>
          <a:xfrm>
            <a:off x="184355" y="693558"/>
            <a:ext cx="850244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fa-IR" dirty="0" smtClean="0">
                <a:solidFill>
                  <a:srgbClr val="000000"/>
                </a:solidFill>
                <a:latin typeface="Times New Roman" panose="02020603050405020304" pitchFamily="18" charset="0"/>
                <a:cs typeface="B Nazanin" panose="020B0604020202020204" charset="-78"/>
              </a:rPr>
              <a:t>هدفتان از یادگیری پایتون را مشخص و روشن بیان کنید.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  <a:cs typeface="B Nazanin" panose="020B0604020202020204" charset="-78"/>
            </a:endParaRP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fa-IR" dirty="0" smtClean="0">
                <a:solidFill>
                  <a:srgbClr val="000000"/>
                </a:solidFill>
                <a:latin typeface="Times New Roman" panose="02020603050405020304" pitchFamily="18" charset="0"/>
                <a:cs typeface="B Nazanin" panose="020B0604020202020204" charset="-78"/>
              </a:rPr>
              <a:t>س</a:t>
            </a:r>
            <a:r>
              <a:rPr lang="fa-IR" dirty="0">
                <a:solidFill>
                  <a:srgbClr val="000000"/>
                </a:solidFill>
                <a:latin typeface="Times New Roman" panose="02020603050405020304" pitchFamily="18" charset="0"/>
                <a:cs typeface="B Nazanin" panose="020B0604020202020204" charset="-78"/>
              </a:rPr>
              <a:t>ی</a:t>
            </a:r>
            <a:r>
              <a:rPr lang="fa-IR" dirty="0" smtClean="0">
                <a:solidFill>
                  <a:srgbClr val="000000"/>
                </a:solidFill>
                <a:latin typeface="Times New Roman" panose="02020603050405020304" pitchFamily="18" charset="0"/>
                <a:cs typeface="B Nazanin" panose="020B0604020202020204" charset="-78"/>
              </a:rPr>
              <a:t>نتکس پایه ای پایتون را یاد بگیرید.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  <a:cs typeface="B Nazanin" panose="020B0604020202020204" charset="-78"/>
            </a:endParaRP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fa-IR" dirty="0" smtClean="0">
                <a:solidFill>
                  <a:srgbClr val="000000"/>
                </a:solidFill>
                <a:latin typeface="Times New Roman" panose="02020603050405020304" pitchFamily="18" charset="0"/>
                <a:cs typeface="B Nazanin" panose="020B0604020202020204" charset="-78"/>
              </a:rPr>
              <a:t>خودتان دست به کد شوید.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  <a:cs typeface="B Nazanin" panose="020B0604020202020204" charset="-78"/>
            </a:endParaRP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fa-IR" dirty="0" smtClean="0">
                <a:solidFill>
                  <a:srgbClr val="000000"/>
                </a:solidFill>
                <a:latin typeface="Times New Roman" panose="02020603050405020304" pitchFamily="18" charset="0"/>
                <a:cs typeface="B Nazanin" panose="020B0604020202020204" charset="-78"/>
              </a:rPr>
              <a:t>بطور پیوسته تمرین کنید. نوشتن روزانه کد، ماهیچه های حافظه شما را تقویت می کند.</a:t>
            </a: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fa-IR" dirty="0" smtClean="0">
                <a:solidFill>
                  <a:srgbClr val="000000"/>
                </a:solidFill>
                <a:latin typeface="Times New Roman" panose="02020603050405020304" pitchFamily="18" charset="0"/>
                <a:cs typeface="B Nazanin" panose="020B0604020202020204" charset="-78"/>
              </a:rPr>
              <a:t>هر موقع لازم شد یادداشت برداری کنید.</a:t>
            </a: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fa-IR" dirty="0" smtClean="0">
                <a:solidFill>
                  <a:srgbClr val="000000"/>
                </a:solidFill>
                <a:latin typeface="Times New Roman" panose="02020603050405020304" pitchFamily="18" charset="0"/>
                <a:cs typeface="B Nazanin" panose="020B0604020202020204" charset="-78"/>
              </a:rPr>
              <a:t>درباره مفاهیم با دیگران بحث و تبادل نظر نمایید.</a:t>
            </a: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fa-IR" dirty="0" smtClean="0">
                <a:solidFill>
                  <a:srgbClr val="000000"/>
                </a:solidFill>
                <a:latin typeface="Times New Roman" panose="02020603050405020304" pitchFamily="18" charset="0"/>
                <a:cs typeface="B Nazanin" panose="020B0604020202020204" charset="-78"/>
              </a:rPr>
              <a:t>برای خود پروژه های کوچک تعریف کرده و انجام دهید.</a:t>
            </a: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fa-IR" dirty="0" smtClean="0">
                <a:solidFill>
                  <a:srgbClr val="000000"/>
                </a:solidFill>
                <a:latin typeface="Times New Roman" panose="02020603050405020304" pitchFamily="18" charset="0"/>
                <a:cs typeface="B Nazanin" panose="020B0604020202020204" charset="-78"/>
              </a:rPr>
              <a:t>به دیگران آموزش دهید.</a:t>
            </a: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fa-IR" dirty="0" smtClean="0">
                <a:solidFill>
                  <a:srgbClr val="000000"/>
                </a:solidFill>
                <a:latin typeface="Times New Roman" panose="02020603050405020304" pitchFamily="18" charset="0"/>
                <a:cs typeface="B Nazanin" panose="020B0604020202020204" charset="-78"/>
              </a:rPr>
              <a:t>کتابخانه ها و فریم ورک های مختلف را بشکافید.</a:t>
            </a:r>
          </a:p>
        </p:txBody>
      </p:sp>
    </p:spTree>
    <p:extLst>
      <p:ext uri="{BB962C8B-B14F-4D97-AF65-F5344CB8AC3E}">
        <p14:creationId xmlns:p14="http://schemas.microsoft.com/office/powerpoint/2010/main" val="10894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6096000" cy="742950"/>
          </a:xfrm>
        </p:spPr>
        <p:txBody>
          <a:bodyPr>
            <a:normAutofit/>
          </a:bodyPr>
          <a:lstStyle/>
          <a:p>
            <a:r>
              <a:rPr lang="fa-IR" altLang="en-US" sz="2600" b="1" dirty="0" smtClean="0"/>
              <a:t>موضوعات مورد بحث</a:t>
            </a:r>
            <a:endParaRPr lang="en-US" altLang="en-US" sz="2600" b="1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686877"/>
            <a:ext cx="8229600" cy="4095750"/>
          </a:xfrm>
        </p:spPr>
        <p:txBody>
          <a:bodyPr numCol="1">
            <a:normAutofit fontScale="92500" lnSpcReduction="10000"/>
          </a:bodyPr>
          <a:lstStyle/>
          <a:p>
            <a:pPr algn="r" rtl="1">
              <a:lnSpc>
                <a:spcPct val="150000"/>
              </a:lnSpc>
              <a:defRPr/>
            </a:pPr>
            <a:r>
              <a:rPr lang="fa-IR" sz="2200" dirty="0" smtClean="0">
                <a:solidFill>
                  <a:schemeClr val="bg1">
                    <a:lumMod val="75000"/>
                  </a:schemeClr>
                </a:solidFill>
              </a:rPr>
              <a:t>محبوبیت پایتون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>
                <a:solidFill>
                  <a:schemeClr val="bg1">
                    <a:lumMod val="75000"/>
                  </a:schemeClr>
                </a:solidFill>
              </a:rPr>
              <a:t>ویژگی های پایتون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>
                <a:solidFill>
                  <a:schemeClr val="bg1">
                    <a:lumMod val="75000"/>
                  </a:schemeClr>
                </a:solidFill>
              </a:rPr>
              <a:t>تاریخچه پایتون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>
                <a:solidFill>
                  <a:schemeClr val="bg1">
                    <a:lumMod val="75000"/>
                  </a:schemeClr>
                </a:solidFill>
              </a:rPr>
              <a:t>کاربردهای پایتون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>
                <a:solidFill>
                  <a:schemeClr val="bg1">
                    <a:lumMod val="75000"/>
                  </a:schemeClr>
                </a:solidFill>
              </a:rPr>
              <a:t>معرفی چند برنامه معروف نوشته شده با پایتون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>
                <a:solidFill>
                  <a:schemeClr val="bg1">
                    <a:lumMod val="75000"/>
                  </a:schemeClr>
                </a:solidFill>
              </a:rPr>
              <a:t>بهترین روش یادگیری </a:t>
            </a:r>
            <a:r>
              <a:rPr lang="fa-IR" sz="2200" dirty="0" smtClean="0">
                <a:solidFill>
                  <a:schemeClr val="bg1">
                    <a:lumMod val="75000"/>
                  </a:schemeClr>
                </a:solidFill>
              </a:rPr>
              <a:t>پایتون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نصب پایتون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شروع کار با پایتون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4163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285750"/>
            <a:ext cx="6096000" cy="742950"/>
          </a:xfrm>
        </p:spPr>
        <p:txBody>
          <a:bodyPr>
            <a:normAutofit/>
          </a:bodyPr>
          <a:lstStyle/>
          <a:p>
            <a:r>
              <a:rPr lang="fa-IR" altLang="en-US" sz="2600" b="1" dirty="0"/>
              <a:t>نصب پایتون</a:t>
            </a:r>
          </a:p>
        </p:txBody>
      </p:sp>
    </p:spTree>
    <p:extLst>
      <p:ext uri="{BB962C8B-B14F-4D97-AF65-F5344CB8AC3E}">
        <p14:creationId xmlns:p14="http://schemas.microsoft.com/office/powerpoint/2010/main" val="132342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6096000" cy="742950"/>
          </a:xfrm>
        </p:spPr>
        <p:txBody>
          <a:bodyPr>
            <a:normAutofit/>
          </a:bodyPr>
          <a:lstStyle/>
          <a:p>
            <a:r>
              <a:rPr lang="fa-IR" altLang="en-US" sz="2600" b="1" dirty="0"/>
              <a:t>شروع کار با پایتون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686877"/>
            <a:ext cx="8229600" cy="4095750"/>
          </a:xfrm>
        </p:spPr>
        <p:txBody>
          <a:bodyPr numCol="1">
            <a:normAutofit fontScale="85000" lnSpcReduction="20000"/>
          </a:bodyPr>
          <a:lstStyle/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معرفی </a:t>
            </a:r>
            <a:r>
              <a:rPr lang="en-US" sz="2200" dirty="0" smtClean="0"/>
              <a:t>IDLE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مقدمه ای بر متغیرها</a:t>
            </a:r>
            <a:endParaRPr lang="fa-IR" sz="2200" dirty="0"/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کتابخانه های استاندارد و ماژول ها و توابع</a:t>
            </a:r>
            <a:endParaRPr lang="fa-IR" sz="2200" dirty="0"/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کار با ماژول </a:t>
            </a:r>
            <a:r>
              <a:rPr lang="en-US" sz="2200" dirty="0" err="1"/>
              <a:t>datetime</a:t>
            </a:r>
            <a:endParaRPr lang="fa-IR" sz="2200" dirty="0"/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ساختار داده های </a:t>
            </a:r>
            <a:r>
              <a:rPr lang="en-US" sz="2200" dirty="0" err="1" smtClean="0"/>
              <a:t>Built_in</a:t>
            </a:r>
            <a:endParaRPr lang="fa-IR" sz="2200" dirty="0"/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عملگرها</a:t>
            </a:r>
            <a:endParaRPr lang="fa-IR" sz="2200" dirty="0"/>
          </a:p>
          <a:p>
            <a:pPr algn="r" rtl="1">
              <a:lnSpc>
                <a:spcPct val="150000"/>
              </a:lnSpc>
              <a:defRPr/>
            </a:pPr>
            <a:r>
              <a:rPr lang="en-US" sz="2200" dirty="0" err="1" smtClean="0"/>
              <a:t>Intedation</a:t>
            </a:r>
            <a:endParaRPr lang="fa-IR" sz="2200" dirty="0"/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نصب پایتون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شروع کار با پایتون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4378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38" y="438150"/>
            <a:ext cx="3704924" cy="2642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5000" y="1123950"/>
            <a:ext cx="27045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a-IR" dirty="0" smtClean="0"/>
              <a:t>پیروی از دستورالعمل های متوالی</a:t>
            </a:r>
            <a:endParaRPr lang="en-US" dirty="0"/>
          </a:p>
        </p:txBody>
      </p:sp>
      <p:cxnSp>
        <p:nvCxnSpPr>
          <p:cNvPr id="11" name="Elbow Connector 10"/>
          <p:cNvCxnSpPr>
            <a:endCxn id="9" idx="1"/>
          </p:cNvCxnSpPr>
          <p:nvPr/>
        </p:nvCxnSpPr>
        <p:spPr>
          <a:xfrm flipV="1">
            <a:off x="4094920" y="1308616"/>
            <a:ext cx="1620080" cy="7180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68685" y="2014124"/>
            <a:ext cx="339721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Low" rtl="1"/>
            <a:r>
              <a:rPr lang="fa-IR" dirty="0" smtClean="0">
                <a:cs typeface="B Nazanin" panose="00000400000000000000" pitchFamily="2" charset="-78"/>
              </a:rPr>
              <a:t>برنامه کامپیوتری مجموعه ای دستورالعمل ها است که باعث می شود کامپیوتر برخی فعالیت های مورد انتظار کاربر را انجام دهد.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55640" y="128885"/>
            <a:ext cx="2334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cs typeface="B Titr" panose="00000700000000000000" pitchFamily="2" charset="-78"/>
              </a:rPr>
              <a:t>تعریف برنامه نویسی</a:t>
            </a:r>
            <a:endParaRPr lang="en-US" sz="2400" dirty="0">
              <a:cs typeface="B Titr" panose="00000700000000000000" pitchFamily="2" charset="-78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423008" y="590550"/>
            <a:ext cx="152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45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6096000" cy="742950"/>
          </a:xfrm>
        </p:spPr>
        <p:txBody>
          <a:bodyPr>
            <a:normAutofit/>
          </a:bodyPr>
          <a:lstStyle/>
          <a:p>
            <a:r>
              <a:rPr lang="fa-IR" altLang="en-US" sz="2600" b="1" dirty="0"/>
              <a:t>شروع کار با پایتون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2000" y="504825"/>
            <a:ext cx="8229600" cy="4095750"/>
          </a:xfrm>
        </p:spPr>
        <p:txBody>
          <a:bodyPr numCol="1">
            <a:normAutofit/>
          </a:bodyPr>
          <a:lstStyle/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معرفی </a:t>
            </a:r>
            <a:r>
              <a:rPr lang="en-US" sz="2200" dirty="0" smtClean="0"/>
              <a:t>IDLE</a:t>
            </a:r>
            <a:endParaRPr lang="fa-IR" sz="2200" dirty="0" smtClean="0"/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/>
              <a:t>مقدمه ای بر متغیرها</a:t>
            </a:r>
          </a:p>
          <a:p>
            <a:pPr algn="r" rtl="1">
              <a:lnSpc>
                <a:spcPct val="150000"/>
              </a:lnSpc>
              <a:defRPr/>
            </a:pPr>
            <a:endParaRPr lang="fa-IR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35" y="1088233"/>
            <a:ext cx="66675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1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6096000" cy="742950"/>
          </a:xfrm>
        </p:spPr>
        <p:txBody>
          <a:bodyPr>
            <a:normAutofit/>
          </a:bodyPr>
          <a:lstStyle/>
          <a:p>
            <a:r>
              <a:rPr lang="fa-IR" altLang="en-US" sz="2600" b="1" dirty="0"/>
              <a:t>شروع کار با پایتون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76300"/>
            <a:ext cx="6615890" cy="413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8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6096000" cy="742950"/>
          </a:xfrm>
        </p:spPr>
        <p:txBody>
          <a:bodyPr>
            <a:normAutofit/>
          </a:bodyPr>
          <a:lstStyle/>
          <a:p>
            <a:r>
              <a:rPr lang="fa-IR" altLang="en-US" sz="2600" b="1" dirty="0"/>
              <a:t>شروع کار با پایتون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9877" y="287821"/>
            <a:ext cx="8229600" cy="4123866"/>
          </a:xfrm>
        </p:spPr>
        <p:txBody>
          <a:bodyPr numCol="1">
            <a:normAutofit/>
          </a:bodyPr>
          <a:lstStyle/>
          <a:p>
            <a:pPr algn="r" rtl="1">
              <a:lnSpc>
                <a:spcPct val="150000"/>
              </a:lnSpc>
              <a:defRPr/>
            </a:pPr>
            <a:r>
              <a:rPr lang="fa-IR" sz="2200" dirty="0" smtClean="0">
                <a:solidFill>
                  <a:schemeClr val="bg1">
                    <a:lumMod val="65000"/>
                  </a:schemeClr>
                </a:solidFill>
              </a:rPr>
              <a:t>معرفی </a:t>
            </a:r>
            <a:r>
              <a:rPr lang="en-US" sz="2200" dirty="0" smtClean="0">
                <a:solidFill>
                  <a:schemeClr val="bg1">
                    <a:lumMod val="65000"/>
                  </a:schemeClr>
                </a:solidFill>
              </a:rPr>
              <a:t>IDLE</a:t>
            </a:r>
            <a:endParaRPr lang="fa-IR" sz="22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>
                <a:solidFill>
                  <a:schemeClr val="bg1">
                    <a:lumMod val="65000"/>
                  </a:schemeClr>
                </a:solidFill>
              </a:rPr>
              <a:t>مقدمه ای بر </a:t>
            </a:r>
            <a:r>
              <a:rPr lang="fa-IR" sz="2200" dirty="0" smtClean="0">
                <a:solidFill>
                  <a:schemeClr val="bg1">
                    <a:lumMod val="65000"/>
                  </a:schemeClr>
                </a:solidFill>
              </a:rPr>
              <a:t>متغیرها</a:t>
            </a:r>
            <a:endParaRPr lang="fa-IR" sz="2200" dirty="0">
              <a:solidFill>
                <a:schemeClr val="bg1">
                  <a:lumMod val="65000"/>
                </a:schemeClr>
              </a:solidFill>
            </a:endParaRPr>
          </a:p>
          <a:p>
            <a:pPr algn="r" rtl="1">
              <a:lnSpc>
                <a:spcPct val="150000"/>
              </a:lnSpc>
              <a:defRPr/>
            </a:pPr>
            <a:r>
              <a:rPr lang="fa-IR" sz="2200" dirty="0" smtClean="0"/>
              <a:t>کتابخانه های استاندارد و ماژول ها و توابع</a:t>
            </a:r>
            <a:endParaRPr lang="fa-IR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64707"/>
            <a:ext cx="6496050" cy="600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20322"/>
            <a:ext cx="782955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4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6096000" cy="742950"/>
          </a:xfrm>
        </p:spPr>
        <p:txBody>
          <a:bodyPr>
            <a:normAutofit/>
          </a:bodyPr>
          <a:lstStyle/>
          <a:p>
            <a:r>
              <a:rPr lang="fa-IR" altLang="en-US" sz="2600" b="1" dirty="0"/>
              <a:t>شروع کار با پایتون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5800" y="133350"/>
            <a:ext cx="8229600" cy="1199073"/>
          </a:xfrm>
        </p:spPr>
        <p:txBody>
          <a:bodyPr numCol="1">
            <a:normAutofit lnSpcReduction="10000"/>
          </a:bodyPr>
          <a:lstStyle/>
          <a:p>
            <a:pPr algn="r" rtl="1">
              <a:lnSpc>
                <a:spcPct val="150000"/>
              </a:lnSpc>
              <a:defRPr/>
            </a:pPr>
            <a:r>
              <a:rPr lang="fa-IR" sz="900" dirty="0" smtClean="0">
                <a:solidFill>
                  <a:schemeClr val="bg1">
                    <a:lumMod val="65000"/>
                  </a:schemeClr>
                </a:solidFill>
              </a:rPr>
              <a:t>معرفی </a:t>
            </a:r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</a:rPr>
              <a:t>IDLE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900" dirty="0" smtClean="0">
                <a:solidFill>
                  <a:schemeClr val="bg1">
                    <a:lumMod val="65000"/>
                  </a:schemeClr>
                </a:solidFill>
              </a:rPr>
              <a:t>مقدمه ای بر متغیرها</a:t>
            </a:r>
            <a:endParaRPr lang="fa-IR" sz="900" dirty="0">
              <a:solidFill>
                <a:schemeClr val="bg1">
                  <a:lumMod val="65000"/>
                </a:schemeClr>
              </a:solidFill>
            </a:endParaRPr>
          </a:p>
          <a:p>
            <a:pPr algn="r" rtl="1">
              <a:lnSpc>
                <a:spcPct val="150000"/>
              </a:lnSpc>
              <a:defRPr/>
            </a:pPr>
            <a:r>
              <a:rPr lang="fa-IR" sz="900" dirty="0" smtClean="0">
                <a:solidFill>
                  <a:schemeClr val="bg1">
                    <a:lumMod val="65000"/>
                  </a:schemeClr>
                </a:solidFill>
              </a:rPr>
              <a:t>کتابخانه های استاندارد و ماژول ها و توابع</a:t>
            </a:r>
            <a:endParaRPr lang="fa-IR" sz="900" dirty="0">
              <a:solidFill>
                <a:schemeClr val="bg1">
                  <a:lumMod val="65000"/>
                </a:schemeClr>
              </a:solidFill>
            </a:endParaRPr>
          </a:p>
          <a:p>
            <a:pPr algn="r" rtl="1">
              <a:lnSpc>
                <a:spcPct val="150000"/>
              </a:lnSpc>
              <a:defRPr/>
            </a:pPr>
            <a:r>
              <a:rPr lang="fa-IR" sz="1800" dirty="0" smtClean="0"/>
              <a:t>کار با ماژول </a:t>
            </a:r>
            <a:r>
              <a:rPr lang="en-US" sz="1800" dirty="0" err="1" smtClean="0"/>
              <a:t>datetime</a:t>
            </a:r>
            <a:endParaRPr lang="fa-IR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913785"/>
            <a:ext cx="3127719" cy="8197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66834"/>
            <a:ext cx="3424405" cy="13103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479236"/>
            <a:ext cx="3116230" cy="5403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4221648"/>
            <a:ext cx="2993541" cy="33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4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133350"/>
            <a:ext cx="6096000" cy="742950"/>
          </a:xfrm>
        </p:spPr>
        <p:txBody>
          <a:bodyPr>
            <a:normAutofit/>
          </a:bodyPr>
          <a:lstStyle/>
          <a:p>
            <a:r>
              <a:rPr lang="fa-IR" altLang="en-US" sz="2600" b="1" dirty="0"/>
              <a:t>شروع کار با پایتون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08773"/>
            <a:ext cx="8229600" cy="1808673"/>
          </a:xfrm>
        </p:spPr>
        <p:txBody>
          <a:bodyPr numCol="1">
            <a:normAutofit/>
          </a:bodyPr>
          <a:lstStyle/>
          <a:p>
            <a:pPr algn="r" rtl="1">
              <a:lnSpc>
                <a:spcPct val="150000"/>
              </a:lnSpc>
              <a:defRPr/>
            </a:pPr>
            <a:r>
              <a:rPr lang="fa-IR" sz="1050" dirty="0" smtClean="0">
                <a:solidFill>
                  <a:schemeClr val="bg1">
                    <a:lumMod val="65000"/>
                  </a:schemeClr>
                </a:solidFill>
              </a:rPr>
              <a:t>معرفی </a:t>
            </a: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</a:rPr>
              <a:t>IDLE</a:t>
            </a:r>
          </a:p>
          <a:p>
            <a:pPr algn="r" rtl="1">
              <a:lnSpc>
                <a:spcPct val="150000"/>
              </a:lnSpc>
              <a:defRPr/>
            </a:pPr>
            <a:r>
              <a:rPr lang="fa-IR" sz="1050" dirty="0" smtClean="0">
                <a:solidFill>
                  <a:schemeClr val="bg1">
                    <a:lumMod val="65000"/>
                  </a:schemeClr>
                </a:solidFill>
              </a:rPr>
              <a:t>مقدمه ای بر متغیرها</a:t>
            </a:r>
            <a:endParaRPr lang="fa-IR" sz="1050" dirty="0">
              <a:solidFill>
                <a:schemeClr val="bg1">
                  <a:lumMod val="65000"/>
                </a:schemeClr>
              </a:solidFill>
            </a:endParaRPr>
          </a:p>
          <a:p>
            <a:pPr algn="r" rtl="1">
              <a:lnSpc>
                <a:spcPct val="150000"/>
              </a:lnSpc>
              <a:defRPr/>
            </a:pPr>
            <a:r>
              <a:rPr lang="fa-IR" sz="1050" dirty="0" smtClean="0">
                <a:solidFill>
                  <a:schemeClr val="bg1">
                    <a:lumMod val="65000"/>
                  </a:schemeClr>
                </a:solidFill>
              </a:rPr>
              <a:t>کتابخانه های استاندارد و ماژول ها و توابع</a:t>
            </a:r>
            <a:endParaRPr lang="fa-IR" sz="1050" dirty="0">
              <a:solidFill>
                <a:schemeClr val="bg1">
                  <a:lumMod val="65000"/>
                </a:schemeClr>
              </a:solidFill>
            </a:endParaRPr>
          </a:p>
          <a:p>
            <a:pPr algn="r" rtl="1">
              <a:lnSpc>
                <a:spcPct val="150000"/>
              </a:lnSpc>
              <a:defRPr/>
            </a:pPr>
            <a:r>
              <a:rPr lang="fa-IR" sz="1050" dirty="0" smtClean="0">
                <a:solidFill>
                  <a:schemeClr val="bg1">
                    <a:lumMod val="65000"/>
                  </a:schemeClr>
                </a:solidFill>
              </a:rPr>
              <a:t>کار با ماژول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datetime</a:t>
            </a:r>
            <a:endParaRPr lang="fa-IR" sz="1050" dirty="0">
              <a:solidFill>
                <a:schemeClr val="bg1">
                  <a:lumMod val="65000"/>
                </a:schemeClr>
              </a:solidFill>
            </a:endParaRPr>
          </a:p>
          <a:p>
            <a:pPr algn="r" rtl="1">
              <a:lnSpc>
                <a:spcPct val="150000"/>
              </a:lnSpc>
              <a:defRPr/>
            </a:pPr>
            <a:r>
              <a:rPr lang="fa-IR" sz="2000" dirty="0" smtClean="0"/>
              <a:t>ساختار داده های </a:t>
            </a:r>
            <a:r>
              <a:rPr lang="en-US" sz="2000" dirty="0" err="1" smtClean="0"/>
              <a:t>Built_in</a:t>
            </a:r>
            <a:endParaRPr lang="fa-IR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42023"/>
            <a:ext cx="8382000" cy="20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9155" y="151632"/>
            <a:ext cx="7391400" cy="553527"/>
          </a:xfrm>
        </p:spPr>
        <p:txBody>
          <a:bodyPr>
            <a:normAutofit/>
          </a:bodyPr>
          <a:lstStyle/>
          <a:p>
            <a:r>
              <a:rPr lang="en-US" altLang="en-US" sz="2600" b="1" dirty="0"/>
              <a:t>Variables:</a:t>
            </a:r>
            <a:endParaRPr lang="en-US" altLang="en-US" sz="2600" b="1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705159"/>
            <a:ext cx="8686800" cy="3887277"/>
          </a:xfrm>
        </p:spPr>
        <p:txBody>
          <a:bodyPr numCol="1">
            <a:normAutofit/>
          </a:bodyPr>
          <a:lstStyle/>
          <a:p>
            <a:pPr>
              <a:defRPr/>
            </a:pPr>
            <a:r>
              <a:rPr lang="en-US" sz="2000" dirty="0"/>
              <a:t>Variable is a named placeholder to hold any type of </a:t>
            </a:r>
            <a:r>
              <a:rPr lang="en-US" sz="2000" dirty="0" smtClean="0"/>
              <a:t>data.</a:t>
            </a:r>
          </a:p>
          <a:p>
            <a:pPr>
              <a:defRPr/>
            </a:pPr>
            <a:r>
              <a:rPr lang="en-US" sz="2000" dirty="0"/>
              <a:t> In Python, </a:t>
            </a:r>
            <a:r>
              <a:rPr lang="en-US" sz="2000" b="1" dirty="0">
                <a:solidFill>
                  <a:srgbClr val="FF0000"/>
                </a:solidFill>
              </a:rPr>
              <a:t>there is no need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to </a:t>
            </a:r>
            <a:r>
              <a:rPr lang="en-US" sz="2000" b="1" dirty="0" smtClean="0">
                <a:solidFill>
                  <a:srgbClr val="FF0000"/>
                </a:solidFill>
              </a:rPr>
              <a:t>declare a </a:t>
            </a:r>
            <a:r>
              <a:rPr lang="en-US" sz="2000" b="1" dirty="0">
                <a:solidFill>
                  <a:srgbClr val="FF0000"/>
                </a:solidFill>
              </a:rPr>
              <a:t>variable explicitly </a:t>
            </a:r>
            <a:r>
              <a:rPr lang="en-US" sz="2000" dirty="0"/>
              <a:t>by specifying whether </a:t>
            </a:r>
            <a:r>
              <a:rPr lang="en-US" sz="2000" b="1" dirty="0">
                <a:solidFill>
                  <a:srgbClr val="FF0000"/>
                </a:solidFill>
              </a:rPr>
              <a:t>the variable is an integer or a float or any </a:t>
            </a:r>
            <a:r>
              <a:rPr lang="en-US" sz="2000" b="1" dirty="0" smtClean="0">
                <a:solidFill>
                  <a:srgbClr val="FF0000"/>
                </a:solidFill>
              </a:rPr>
              <a:t>other type</a:t>
            </a:r>
            <a:r>
              <a:rPr lang="en-US" sz="2000" dirty="0" smtClean="0"/>
              <a:t>.</a:t>
            </a:r>
          </a:p>
          <a:p>
            <a:pPr>
              <a:defRPr/>
            </a:pPr>
            <a:r>
              <a:rPr lang="en-US" sz="2000" dirty="0"/>
              <a:t>To define a new variable in Python, </a:t>
            </a:r>
            <a:r>
              <a:rPr lang="en-US" sz="2000" b="1" dirty="0">
                <a:solidFill>
                  <a:srgbClr val="FF0000"/>
                </a:solidFill>
              </a:rPr>
              <a:t>we simply assign a value to a name</a:t>
            </a:r>
            <a:r>
              <a:rPr lang="en-US" sz="2000" dirty="0" smtClean="0"/>
              <a:t>.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sz="2000" b="1" dirty="0"/>
              <a:t>Legal Variable </a:t>
            </a:r>
            <a:r>
              <a:rPr lang="en-US" sz="2000" b="1" dirty="0" smtClean="0"/>
              <a:t>Names</a:t>
            </a:r>
          </a:p>
          <a:p>
            <a:pPr>
              <a:lnSpc>
                <a:spcPct val="110000"/>
              </a:lnSpc>
              <a:defRPr/>
            </a:pPr>
            <a:r>
              <a:rPr lang="en-US" sz="2000" dirty="0"/>
              <a:t>Variable names can consist of any number of letters, underscores and digits.</a:t>
            </a:r>
          </a:p>
          <a:p>
            <a:pPr>
              <a:lnSpc>
                <a:spcPct val="110000"/>
              </a:lnSpc>
              <a:defRPr/>
            </a:pPr>
            <a:r>
              <a:rPr lang="en-US" sz="2000" dirty="0"/>
              <a:t>Variable should not start with a number.</a:t>
            </a:r>
          </a:p>
          <a:p>
            <a:pPr>
              <a:lnSpc>
                <a:spcPct val="110000"/>
              </a:lnSpc>
              <a:defRPr/>
            </a:pPr>
            <a:r>
              <a:rPr lang="en-US" sz="2000" dirty="0"/>
              <a:t>Python Keywords are not allowed as variable names.</a:t>
            </a:r>
          </a:p>
          <a:p>
            <a:pPr>
              <a:lnSpc>
                <a:spcPct val="110000"/>
              </a:lnSpc>
              <a:defRPr/>
            </a:pPr>
            <a:r>
              <a:rPr lang="en-US" sz="2000" dirty="0"/>
              <a:t> Variable names are case-sensitive.</a:t>
            </a:r>
          </a:p>
        </p:txBody>
      </p:sp>
    </p:spTree>
    <p:extLst>
      <p:ext uri="{BB962C8B-B14F-4D97-AF65-F5344CB8AC3E}">
        <p14:creationId xmlns:p14="http://schemas.microsoft.com/office/powerpoint/2010/main" val="153997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9155" y="151632"/>
            <a:ext cx="7391400" cy="553527"/>
          </a:xfrm>
        </p:spPr>
        <p:txBody>
          <a:bodyPr>
            <a:normAutofit/>
          </a:bodyPr>
          <a:lstStyle/>
          <a:p>
            <a:r>
              <a:rPr lang="en-US" altLang="en-US" sz="2600" b="1" dirty="0"/>
              <a:t>Variables:</a:t>
            </a:r>
            <a:endParaRPr lang="en-US" altLang="en-US" sz="2600" b="1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201" y="746447"/>
            <a:ext cx="6095999" cy="3887277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sz="2000" b="1" dirty="0" smtClean="0"/>
              <a:t>Guidelines</a:t>
            </a:r>
          </a:p>
          <a:p>
            <a:pPr>
              <a:lnSpc>
                <a:spcPct val="150000"/>
              </a:lnSpc>
              <a:defRPr/>
            </a:pPr>
            <a:r>
              <a:rPr lang="en-US" sz="2000" dirty="0"/>
              <a:t>Python variables use lowercase letters with words separated by </a:t>
            </a:r>
            <a:r>
              <a:rPr lang="en-US" sz="2000" dirty="0" smtClean="0"/>
              <a:t>underscores. </a:t>
            </a:r>
          </a:p>
          <a:p>
            <a:pPr>
              <a:lnSpc>
                <a:spcPct val="150000"/>
              </a:lnSpc>
              <a:defRPr/>
            </a:pPr>
            <a:r>
              <a:rPr lang="en-US" sz="2000" dirty="0"/>
              <a:t>Ensure variable names are descriptive and clear enough. </a:t>
            </a:r>
            <a:endParaRPr lang="en-US" sz="2000" dirty="0" smtClean="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sz="2000" b="1" dirty="0"/>
              <a:t>Assigning Values to </a:t>
            </a:r>
            <a:r>
              <a:rPr lang="en-US" sz="2000" b="1" dirty="0" smtClean="0"/>
              <a:t>Variables</a:t>
            </a:r>
          </a:p>
        </p:txBody>
      </p:sp>
      <p:sp>
        <p:nvSpPr>
          <p:cNvPr id="2" name="TextBox 1"/>
          <p:cNvSpPr txBox="1"/>
          <p:nvPr/>
        </p:nvSpPr>
        <p:spPr>
          <a:xfrm flipH="1">
            <a:off x="6096000" y="956128"/>
            <a:ext cx="3124201" cy="369332"/>
          </a:xfrm>
          <a:prstGeom prst="rect">
            <a:avLst/>
          </a:prstGeom>
          <a:noFill/>
        </p:spPr>
        <p:txBody>
          <a:bodyPr wrap="square" numCol="1" rtlCol="1">
            <a:spAutoFit/>
          </a:bodyPr>
          <a:lstStyle/>
          <a:p>
            <a:pPr rtl="1"/>
            <a:r>
              <a:rPr lang="en-US" i="1" dirty="0">
                <a:latin typeface="High Tower Text" panose="02040502050506030303" pitchFamily="18" charset="0"/>
              </a:rPr>
              <a:t>variable_name = expression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3723904"/>
            <a:ext cx="2162175" cy="638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52" y="4543426"/>
            <a:ext cx="2333625" cy="447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611" y="3723904"/>
            <a:ext cx="1682894" cy="5369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024" y="4362079"/>
            <a:ext cx="1266825" cy="733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166" y="1613994"/>
            <a:ext cx="3228834" cy="224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4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9155" y="151632"/>
            <a:ext cx="7391400" cy="553527"/>
          </a:xfrm>
        </p:spPr>
        <p:txBody>
          <a:bodyPr>
            <a:normAutofit/>
          </a:bodyPr>
          <a:lstStyle/>
          <a:p>
            <a:r>
              <a:rPr lang="en-US" altLang="en-US" sz="2600" b="1" dirty="0"/>
              <a:t>Variables:</a:t>
            </a:r>
            <a:endParaRPr lang="en-US" altLang="en-US" sz="2600" b="1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47853"/>
            <a:ext cx="8267903" cy="361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3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9155" y="151632"/>
            <a:ext cx="7391400" cy="553527"/>
          </a:xfrm>
        </p:spPr>
        <p:txBody>
          <a:bodyPr>
            <a:normAutofit/>
          </a:bodyPr>
          <a:lstStyle/>
          <a:p>
            <a:r>
              <a:rPr lang="en-US" altLang="en-US" sz="2600" b="1" dirty="0"/>
              <a:t>Operators:</a:t>
            </a:r>
            <a:endParaRPr lang="en-US" altLang="en-US" sz="2600" b="1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705159"/>
            <a:ext cx="8686800" cy="3887277"/>
          </a:xfrm>
        </p:spPr>
        <p:txBody>
          <a:bodyPr numCol="1"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000" dirty="0" smtClean="0"/>
              <a:t>Operators </a:t>
            </a:r>
            <a:r>
              <a:rPr lang="en-US" sz="2000" dirty="0"/>
              <a:t>are symbols, such as +, –, =, &gt;, and &lt;, that perform certain mathematical </a:t>
            </a:r>
            <a:r>
              <a:rPr lang="en-US" sz="2000" dirty="0" smtClean="0"/>
              <a:t>or logical </a:t>
            </a:r>
            <a:r>
              <a:rPr lang="en-US" sz="2000" dirty="0"/>
              <a:t>operation to manipulate data values and produce a result based on some rules</a:t>
            </a:r>
            <a:r>
              <a:rPr lang="en-US" sz="2000" dirty="0" smtClean="0"/>
              <a:t>.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sz="2000" b="1" dirty="0"/>
              <a:t>Python language supports a wide range of operators. They </a:t>
            </a:r>
            <a:r>
              <a:rPr lang="en-US" sz="2000" b="1" dirty="0" smtClean="0"/>
              <a:t>are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sz="2000" b="1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55" y="2803425"/>
            <a:ext cx="30861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9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9155" y="151632"/>
            <a:ext cx="7391400" cy="553527"/>
          </a:xfrm>
        </p:spPr>
        <p:txBody>
          <a:bodyPr>
            <a:normAutofit/>
          </a:bodyPr>
          <a:lstStyle/>
          <a:p>
            <a:r>
              <a:rPr lang="en-US" altLang="en-US" sz="2600" b="1" dirty="0"/>
              <a:t>Operators:</a:t>
            </a:r>
            <a:endParaRPr lang="en-US" altLang="en-US" sz="26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52550"/>
            <a:ext cx="8475406" cy="192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5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38" y="438150"/>
            <a:ext cx="3704924" cy="2642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5000" y="1123950"/>
            <a:ext cx="27045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a-IR" dirty="0" smtClean="0"/>
              <a:t>پیروی از دستورالعمل های متوالی</a:t>
            </a:r>
            <a:endParaRPr lang="en-US" dirty="0"/>
          </a:p>
        </p:txBody>
      </p:sp>
      <p:cxnSp>
        <p:nvCxnSpPr>
          <p:cNvPr id="11" name="Elbow Connector 10"/>
          <p:cNvCxnSpPr>
            <a:endCxn id="9" idx="1"/>
          </p:cNvCxnSpPr>
          <p:nvPr/>
        </p:nvCxnSpPr>
        <p:spPr>
          <a:xfrm flipV="1">
            <a:off x="4094920" y="1308616"/>
            <a:ext cx="1620080" cy="7180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68685" y="2014124"/>
            <a:ext cx="339721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Low" rtl="1"/>
            <a:r>
              <a:rPr lang="fa-IR" dirty="0" smtClean="0">
                <a:cs typeface="B Nazanin" panose="00000400000000000000" pitchFamily="2" charset="-78"/>
              </a:rPr>
              <a:t>برنامه کامپیوتری مجموعه ای دستورالعمل ها است که باعث می شود کامپیوتر برخی فعالیت های مورد انتظار کاربر را انجام دهد.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55640" y="128885"/>
            <a:ext cx="2334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cs typeface="B Titr" panose="00000700000000000000" pitchFamily="2" charset="-78"/>
              </a:rPr>
              <a:t>تعریف برنامه نویسی</a:t>
            </a:r>
            <a:endParaRPr lang="en-US" sz="2400" dirty="0">
              <a:cs typeface="B Titr" panose="00000700000000000000" pitchFamily="2" charset="-78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423008" y="590550"/>
            <a:ext cx="152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409950"/>
            <a:ext cx="2585704" cy="1551422"/>
          </a:xfrm>
          <a:prstGeom prst="rect">
            <a:avLst/>
          </a:prstGeom>
        </p:spPr>
      </p:pic>
      <p:sp>
        <p:nvSpPr>
          <p:cNvPr id="21" name="Curved Right Arrow 20"/>
          <p:cNvSpPr/>
          <p:nvPr/>
        </p:nvSpPr>
        <p:spPr>
          <a:xfrm rot="19484502">
            <a:off x="2644579" y="3081550"/>
            <a:ext cx="533400" cy="1686441"/>
          </a:xfrm>
          <a:prstGeom prst="curvedRightArrow">
            <a:avLst>
              <a:gd name="adj1" fmla="val 33082"/>
              <a:gd name="adj2" fmla="val 68681"/>
              <a:gd name="adj3" fmla="val 4514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urved Right Arrow 21"/>
          <p:cNvSpPr/>
          <p:nvPr/>
        </p:nvSpPr>
        <p:spPr>
          <a:xfrm rot="8462480">
            <a:off x="4540721" y="2165099"/>
            <a:ext cx="498684" cy="1594428"/>
          </a:xfrm>
          <a:prstGeom prst="curvedRightArrow">
            <a:avLst>
              <a:gd name="adj1" fmla="val 33082"/>
              <a:gd name="adj2" fmla="val 68681"/>
              <a:gd name="adj3" fmla="val 4514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20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9155" y="151632"/>
            <a:ext cx="7391400" cy="553527"/>
          </a:xfrm>
        </p:spPr>
        <p:txBody>
          <a:bodyPr>
            <a:normAutofit/>
          </a:bodyPr>
          <a:lstStyle/>
          <a:p>
            <a:r>
              <a:rPr lang="en-US" altLang="en-US" sz="2600" b="1" dirty="0"/>
              <a:t>Operators:</a:t>
            </a:r>
            <a:endParaRPr lang="en-US" altLang="en-US" sz="2600" b="1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6712" y="438768"/>
            <a:ext cx="8686800" cy="3887277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sz="2000" b="1" dirty="0"/>
              <a:t>Comparison Operators</a:t>
            </a:r>
            <a:endParaRPr lang="en-US" sz="20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18" y="1042275"/>
            <a:ext cx="8548687" cy="350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5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76200" y="514350"/>
            <a:ext cx="2691581" cy="553527"/>
          </a:xfrm>
        </p:spPr>
        <p:txBody>
          <a:bodyPr>
            <a:normAutofit fontScale="90000"/>
          </a:bodyPr>
          <a:lstStyle/>
          <a:p>
            <a:r>
              <a:rPr lang="en-US" altLang="en-US" sz="2600" b="1" dirty="0"/>
              <a:t>Precedence and </a:t>
            </a:r>
            <a:r>
              <a:rPr lang="en-US" altLang="en-US" sz="2600" b="1" dirty="0" smtClean="0"/>
              <a:t>Associativity: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8652"/>
            <a:ext cx="6496050" cy="4981575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304800" y="1276350"/>
            <a:ext cx="2057400" cy="3627836"/>
          </a:xfrm>
          <a:prstGeom prst="downArrow">
            <a:avLst>
              <a:gd name="adj1" fmla="val 73895"/>
              <a:gd name="adj2" fmla="val 50000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 highest precedence to lowest precedence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6322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9155" y="151632"/>
            <a:ext cx="7391400" cy="553527"/>
          </a:xfrm>
        </p:spPr>
        <p:txBody>
          <a:bodyPr>
            <a:normAutofit/>
          </a:bodyPr>
          <a:lstStyle/>
          <a:p>
            <a:r>
              <a:rPr lang="en-US" altLang="en-US" sz="2600" b="1" dirty="0"/>
              <a:t>Operators:</a:t>
            </a:r>
            <a:endParaRPr lang="en-US" altLang="en-US" sz="26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775" y="1276350"/>
            <a:ext cx="6433238" cy="283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2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7391400" cy="553527"/>
          </a:xfrm>
        </p:spPr>
        <p:txBody>
          <a:bodyPr>
            <a:normAutofit/>
          </a:bodyPr>
          <a:lstStyle/>
          <a:p>
            <a:r>
              <a:rPr lang="en-US" altLang="en-US" sz="2600" b="1" dirty="0"/>
              <a:t>Indentation:</a:t>
            </a:r>
            <a:endParaRPr lang="en-US" altLang="en-US" sz="26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34322"/>
            <a:ext cx="50577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2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7391400" cy="553527"/>
          </a:xfrm>
        </p:spPr>
        <p:txBody>
          <a:bodyPr>
            <a:normAutofit/>
          </a:bodyPr>
          <a:lstStyle/>
          <a:p>
            <a:r>
              <a:rPr lang="en-US" altLang="en-US" sz="2600" b="1" dirty="0"/>
              <a:t>Indentation:</a:t>
            </a:r>
            <a:endParaRPr lang="en-US" altLang="en-US" sz="26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81" y="958071"/>
            <a:ext cx="70485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2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7391400" cy="553527"/>
          </a:xfrm>
        </p:spPr>
        <p:txBody>
          <a:bodyPr>
            <a:normAutofit/>
          </a:bodyPr>
          <a:lstStyle/>
          <a:p>
            <a:r>
              <a:rPr lang="en-US" altLang="en-US" sz="2600" b="1" dirty="0"/>
              <a:t>Indentation:</a:t>
            </a:r>
            <a:endParaRPr lang="en-US" altLang="en-US" sz="26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657350"/>
            <a:ext cx="6034088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5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9100" y="49502"/>
            <a:ext cx="7391400" cy="553527"/>
          </a:xfrm>
        </p:spPr>
        <p:txBody>
          <a:bodyPr>
            <a:normAutofit/>
          </a:bodyPr>
          <a:lstStyle/>
          <a:p>
            <a:r>
              <a:rPr lang="en-US" altLang="en-US" sz="2600" b="1" dirty="0"/>
              <a:t>Suites Can Contain Embedded </a:t>
            </a:r>
            <a:r>
              <a:rPr lang="en-US" altLang="en-US" sz="2600" b="1" dirty="0" smtClean="0"/>
              <a:t>Suites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03029"/>
            <a:ext cx="7467600" cy="42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0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9155" y="151632"/>
            <a:ext cx="7391400" cy="553527"/>
          </a:xfrm>
        </p:spPr>
        <p:txBody>
          <a:bodyPr>
            <a:normAutofit/>
          </a:bodyPr>
          <a:lstStyle/>
          <a:p>
            <a:r>
              <a:rPr lang="fa-IR" altLang="en-US" sz="2600" b="1" dirty="0" smtClean="0"/>
              <a:t>تمرین</a:t>
            </a:r>
            <a:endParaRPr lang="en-US" altLang="en-US" sz="2600" b="1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1077633"/>
            <a:ext cx="8686800" cy="3342967"/>
          </a:xfrm>
        </p:spPr>
        <p:txBody>
          <a:bodyPr numCol="1">
            <a:normAutofit/>
          </a:bodyPr>
          <a:lstStyle/>
          <a:p>
            <a:pPr marL="457200" indent="-457200" algn="r" rtl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fa-IR" sz="2200" dirty="0" smtClean="0"/>
              <a:t>برنامه ای بنویسید که عددی بین 0 و 1 از شما بگیرد و مقادیر متناظر آن در جدول زیر را به شما برگرداند. اگر عدد ورودی خارج از محدوده (1و0) باشد پیغام "ورودی اشتباه" بدهد.</a:t>
            </a:r>
            <a:endParaRPr lang="en-US" sz="1800" dirty="0"/>
          </a:p>
          <a:p>
            <a:pPr lvl="1">
              <a:lnSpc>
                <a:spcPct val="150000"/>
              </a:lnSpc>
              <a:defRPr/>
            </a:pPr>
            <a:endParaRPr lang="en-US" sz="2000" dirty="0" smtClean="0"/>
          </a:p>
          <a:p>
            <a:pPr lvl="2">
              <a:lnSpc>
                <a:spcPct val="150000"/>
              </a:lnSpc>
              <a:defRPr/>
            </a:pPr>
            <a:endParaRPr lang="en-US" sz="1400" b="1" i="1" dirty="0" smtClean="0">
              <a:latin typeface="High Tower Text" panose="02040502050506030303" pitchFamily="18" charset="0"/>
            </a:endParaRPr>
          </a:p>
          <a:p>
            <a:pPr>
              <a:lnSpc>
                <a:spcPct val="150000"/>
              </a:lnSpc>
              <a:defRPr/>
            </a:pPr>
            <a:endParaRPr lang="en-US" sz="2400" dirty="0" smtClean="0"/>
          </a:p>
          <a:p>
            <a:pPr>
              <a:lnSpc>
                <a:spcPct val="150000"/>
              </a:lnSpc>
              <a:defRPr/>
            </a:pPr>
            <a:endParaRPr lang="en-US" sz="2400" dirty="0"/>
          </a:p>
          <a:p>
            <a:pPr>
              <a:lnSpc>
                <a:spcPct val="150000"/>
              </a:lnSpc>
              <a:defRPr/>
            </a:pP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287000"/>
            <a:ext cx="17526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3400" y="209550"/>
            <a:ext cx="7391400" cy="553527"/>
          </a:xfrm>
        </p:spPr>
        <p:txBody>
          <a:bodyPr>
            <a:normAutofit/>
          </a:bodyPr>
          <a:lstStyle/>
          <a:p>
            <a:r>
              <a:rPr lang="fa-IR" altLang="en-US" sz="2600" b="1" dirty="0" smtClean="0"/>
              <a:t>نکات کلیدی تا الان</a:t>
            </a:r>
            <a:endParaRPr lang="en-US" altLang="en-US" sz="2600" b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457200" y="819150"/>
            <a:ext cx="8229600" cy="4355038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comes with a built-in IDE called IDLE,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lets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create, edit, and run your Python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code—all you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do is type in your code, save it,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press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comes with a powerful standard library,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provides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to lots of reusable modules (of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datetime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just one example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collection of standard data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structures available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you when you're writing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programs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list is one of them, and is very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similar 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notion to an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type of a variable does not need to be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declared. When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assign a value to a variable in Python,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dynamically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takes on the type of the data it refers to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make decisions with the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if/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/else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Indentation is the only code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grouping mechanism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provided by Python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addition to indentation, suites of code are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also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preceded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 colon (:). This is a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syntactical requirement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language.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10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9155" y="151632"/>
            <a:ext cx="7391400" cy="553527"/>
          </a:xfrm>
        </p:spPr>
        <p:txBody>
          <a:bodyPr>
            <a:normAutofit/>
          </a:bodyPr>
          <a:lstStyle/>
          <a:p>
            <a:r>
              <a:rPr lang="en-US" altLang="en-US" sz="2600" b="1" dirty="0"/>
              <a:t>Data Types:</a:t>
            </a:r>
            <a:endParaRPr lang="en-US" altLang="en-US" sz="2600" b="1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879987"/>
            <a:ext cx="8686800" cy="3887277"/>
          </a:xfrm>
        </p:spPr>
        <p:txBody>
          <a:bodyPr numCol="1"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000" dirty="0"/>
              <a:t> Numbers =&gt; Integers, floating</a:t>
            </a:r>
          </a:p>
          <a:p>
            <a:pPr>
              <a:lnSpc>
                <a:spcPct val="150000"/>
              </a:lnSpc>
              <a:defRPr/>
            </a:pPr>
            <a:r>
              <a:rPr lang="en-US" sz="2000" dirty="0"/>
              <a:t>Boolean =&gt;True or False</a:t>
            </a:r>
          </a:p>
          <a:p>
            <a:pPr>
              <a:lnSpc>
                <a:spcPct val="150000"/>
              </a:lnSpc>
              <a:defRPr/>
            </a:pPr>
            <a:r>
              <a:rPr lang="en-US" sz="2000" dirty="0"/>
              <a:t>Strings =&gt;'This is single quote string', </a:t>
            </a:r>
            <a:r>
              <a:rPr lang="en-US" sz="2000" dirty="0" smtClean="0"/>
              <a:t>“This </a:t>
            </a:r>
            <a:r>
              <a:rPr lang="en-US" sz="2000" dirty="0"/>
              <a:t>is double quote </a:t>
            </a:r>
            <a:r>
              <a:rPr lang="en-US" sz="2000" dirty="0" smtClean="0"/>
              <a:t>string”</a:t>
            </a:r>
          </a:p>
          <a:p>
            <a:pPr marL="1257300" lvl="3" indent="0">
              <a:lnSpc>
                <a:spcPct val="150000"/>
              </a:lnSpc>
              <a:buNone/>
              <a:defRPr/>
            </a:pPr>
            <a:r>
              <a:rPr lang="en-US" sz="1800" dirty="0"/>
              <a:t>s = '''This is</a:t>
            </a:r>
          </a:p>
          <a:p>
            <a:pPr marL="1257300" lvl="3" indent="0">
              <a:lnSpc>
                <a:spcPct val="150000"/>
              </a:lnSpc>
              <a:buNone/>
              <a:defRPr/>
            </a:pPr>
            <a:r>
              <a:rPr lang="en-US" sz="1800" dirty="0" smtClean="0"/>
              <a:t>	Multiline</a:t>
            </a:r>
            <a:endParaRPr lang="en-US" sz="1800" dirty="0"/>
          </a:p>
          <a:p>
            <a:pPr marL="1257300" lvl="3" indent="0">
              <a:lnSpc>
                <a:spcPct val="150000"/>
              </a:lnSpc>
              <a:buNone/>
              <a:defRPr/>
            </a:pPr>
            <a:r>
              <a:rPr lang="en-US" sz="1800" dirty="0" smtClean="0"/>
              <a:t>		string</a:t>
            </a:r>
            <a:r>
              <a:rPr lang="en-US" sz="1800" dirty="0"/>
              <a:t>'''</a:t>
            </a:r>
            <a:endParaRPr lang="en-US" sz="1800" dirty="0" smtClean="0"/>
          </a:p>
          <a:p>
            <a:pPr>
              <a:lnSpc>
                <a:spcPct val="150000"/>
              </a:lnSpc>
              <a:defRPr/>
            </a:pPr>
            <a:r>
              <a:rPr lang="en-US" sz="2000" dirty="0"/>
              <a:t>None =&gt;money = None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1747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67400" y="64659"/>
            <a:ext cx="232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 smtClean="0">
                <a:cs typeface="B Titr" panose="00000700000000000000" pitchFamily="2" charset="-78"/>
              </a:rPr>
              <a:t>زبان برنامه نویسی</a:t>
            </a:r>
            <a:endParaRPr lang="en-US" sz="2400" dirty="0">
              <a:cs typeface="B Titr" panose="00000700000000000000" pitchFamily="2" charset="-78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423008" y="590550"/>
            <a:ext cx="152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94" y="719003"/>
            <a:ext cx="7566008" cy="444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7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9155" y="151632"/>
            <a:ext cx="7391400" cy="553527"/>
          </a:xfrm>
        </p:spPr>
        <p:txBody>
          <a:bodyPr>
            <a:normAutofit/>
          </a:bodyPr>
          <a:lstStyle/>
          <a:p>
            <a:r>
              <a:rPr lang="en-US" altLang="en-US" sz="2600" b="1" dirty="0"/>
              <a:t>Type Conversions</a:t>
            </a:r>
            <a:endParaRPr lang="en-US" altLang="en-US" sz="2600" b="1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819150"/>
            <a:ext cx="8686800" cy="4419600"/>
          </a:xfrm>
        </p:spPr>
        <p:txBody>
          <a:bodyPr numCol="1"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200" dirty="0"/>
              <a:t> The int() </a:t>
            </a:r>
            <a:r>
              <a:rPr lang="en-US" sz="2200" dirty="0" smtClean="0"/>
              <a:t>Function</a:t>
            </a:r>
          </a:p>
          <a:p>
            <a:pPr>
              <a:lnSpc>
                <a:spcPct val="150000"/>
              </a:lnSpc>
              <a:defRPr/>
            </a:pPr>
            <a:endParaRPr lang="en-US" sz="2200" dirty="0"/>
          </a:p>
          <a:p>
            <a:pPr>
              <a:lnSpc>
                <a:spcPct val="150000"/>
              </a:lnSpc>
              <a:defRPr/>
            </a:pPr>
            <a:endParaRPr lang="en-US" sz="2200" dirty="0" smtClean="0"/>
          </a:p>
          <a:p>
            <a:pPr>
              <a:lnSpc>
                <a:spcPct val="150000"/>
              </a:lnSpc>
              <a:defRPr/>
            </a:pPr>
            <a:r>
              <a:rPr lang="en-US" sz="2000" dirty="0"/>
              <a:t>The float() </a:t>
            </a:r>
            <a:r>
              <a:rPr lang="en-US" sz="2000" dirty="0" smtClean="0"/>
              <a:t>Function</a:t>
            </a:r>
          </a:p>
          <a:p>
            <a:pPr>
              <a:lnSpc>
                <a:spcPct val="150000"/>
              </a:lnSpc>
              <a:defRPr/>
            </a:pPr>
            <a:endParaRPr lang="en-US" sz="2000" dirty="0"/>
          </a:p>
          <a:p>
            <a:pPr>
              <a:lnSpc>
                <a:spcPct val="150000"/>
              </a:lnSpc>
              <a:defRPr/>
            </a:pPr>
            <a:endParaRPr lang="en-US" sz="2000" dirty="0" smtClean="0"/>
          </a:p>
          <a:p>
            <a:pPr>
              <a:lnSpc>
                <a:spcPct val="150000"/>
              </a:lnSpc>
              <a:defRPr/>
            </a:pPr>
            <a:r>
              <a:rPr lang="en-US" sz="2000" dirty="0"/>
              <a:t>The </a:t>
            </a:r>
            <a:r>
              <a:rPr lang="en-US" sz="2000" dirty="0" err="1"/>
              <a:t>str</a:t>
            </a:r>
            <a:r>
              <a:rPr lang="en-US" sz="2000" dirty="0"/>
              <a:t>() Function</a:t>
            </a:r>
            <a:endParaRPr lang="en-US" sz="2000" dirty="0" smtClean="0"/>
          </a:p>
          <a:p>
            <a:pPr lvl="2">
              <a:lnSpc>
                <a:spcPct val="150000"/>
              </a:lnSpc>
              <a:defRPr/>
            </a:pPr>
            <a:endParaRPr lang="en-US" sz="1400" b="1" i="1" dirty="0" smtClean="0">
              <a:latin typeface="High Tower Text" panose="02040502050506030303" pitchFamily="18" charset="0"/>
            </a:endParaRPr>
          </a:p>
          <a:p>
            <a:pPr>
              <a:lnSpc>
                <a:spcPct val="150000"/>
              </a:lnSpc>
              <a:defRPr/>
            </a:pPr>
            <a:endParaRPr lang="en-US" sz="2400" dirty="0" smtClean="0"/>
          </a:p>
          <a:p>
            <a:pPr>
              <a:lnSpc>
                <a:spcPct val="150000"/>
              </a:lnSpc>
              <a:defRPr/>
            </a:pPr>
            <a:endParaRPr lang="en-US" sz="2400" dirty="0"/>
          </a:p>
          <a:p>
            <a:pPr>
              <a:lnSpc>
                <a:spcPct val="150000"/>
              </a:lnSpc>
              <a:defRPr/>
            </a:pP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39682"/>
            <a:ext cx="5562600" cy="9690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219200" y="3085680"/>
            <a:ext cx="6962775" cy="1068911"/>
            <a:chOff x="1166812" y="3193099"/>
            <a:chExt cx="6962775" cy="106891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9200" y="3193099"/>
              <a:ext cx="2295525" cy="2571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6812" y="3600518"/>
              <a:ext cx="6962775" cy="2571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6812" y="3938160"/>
              <a:ext cx="4895850" cy="323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276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9155" y="151632"/>
            <a:ext cx="7391400" cy="553527"/>
          </a:xfrm>
        </p:spPr>
        <p:txBody>
          <a:bodyPr>
            <a:normAutofit/>
          </a:bodyPr>
          <a:lstStyle/>
          <a:p>
            <a:r>
              <a:rPr lang="en-US" altLang="en-US" sz="2600" b="1" dirty="0"/>
              <a:t>The type() </a:t>
            </a:r>
            <a:r>
              <a:rPr lang="en-US" altLang="en-US" sz="2600" b="1" dirty="0" smtClean="0"/>
              <a:t>Function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187" y="705159"/>
            <a:ext cx="8686800" cy="4419600"/>
          </a:xfrm>
        </p:spPr>
        <p:txBody>
          <a:bodyPr numCol="1"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200" dirty="0"/>
              <a:t>  The </a:t>
            </a:r>
            <a:r>
              <a:rPr lang="en-US" sz="2200" dirty="0" err="1"/>
              <a:t>chr</a:t>
            </a:r>
            <a:r>
              <a:rPr lang="en-US" sz="2200" dirty="0"/>
              <a:t>() </a:t>
            </a:r>
            <a:r>
              <a:rPr lang="en-US" sz="2200" dirty="0" smtClean="0"/>
              <a:t>Function:</a:t>
            </a:r>
          </a:p>
          <a:p>
            <a:pPr>
              <a:lnSpc>
                <a:spcPct val="150000"/>
              </a:lnSpc>
              <a:defRPr/>
            </a:pPr>
            <a:endParaRPr lang="en-US" sz="2200" dirty="0"/>
          </a:p>
          <a:p>
            <a:pPr>
              <a:lnSpc>
                <a:spcPct val="150000"/>
              </a:lnSpc>
              <a:defRPr/>
            </a:pPr>
            <a:endParaRPr lang="en-US" sz="2200" dirty="0" smtClean="0"/>
          </a:p>
          <a:p>
            <a:pPr>
              <a:lnSpc>
                <a:spcPct val="150000"/>
              </a:lnSpc>
              <a:defRPr/>
            </a:pPr>
            <a:endParaRPr lang="en-US" sz="2200" dirty="0"/>
          </a:p>
          <a:p>
            <a:pPr>
              <a:lnSpc>
                <a:spcPct val="150000"/>
              </a:lnSpc>
              <a:defRPr/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dirty="0"/>
              <a:t>and </a:t>
            </a:r>
            <a:r>
              <a:rPr lang="en-US" sz="22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</a:t>
            </a:r>
            <a:r>
              <a:rPr lang="en-US" sz="22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</a:p>
          <a:p>
            <a:pPr>
              <a:lnSpc>
                <a:spcPct val="150000"/>
              </a:lnSpc>
              <a:defRPr/>
            </a:pPr>
            <a:endParaRPr lang="en-US" sz="2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defRPr/>
            </a:pPr>
            <a:endParaRPr lang="en-US" sz="2200" dirty="0" smtClean="0"/>
          </a:p>
          <a:p>
            <a:pPr lvl="2">
              <a:lnSpc>
                <a:spcPct val="150000"/>
              </a:lnSpc>
              <a:defRPr/>
            </a:pPr>
            <a:endParaRPr lang="en-US" sz="1400" b="1" i="1" dirty="0" smtClean="0">
              <a:latin typeface="High Tower Text" panose="02040502050506030303" pitchFamily="18" charset="0"/>
            </a:endParaRPr>
          </a:p>
          <a:p>
            <a:pPr>
              <a:lnSpc>
                <a:spcPct val="150000"/>
              </a:lnSpc>
              <a:defRPr/>
            </a:pPr>
            <a:endParaRPr lang="en-US" sz="2400" dirty="0" smtClean="0"/>
          </a:p>
          <a:p>
            <a:pPr>
              <a:lnSpc>
                <a:spcPct val="150000"/>
              </a:lnSpc>
              <a:defRPr/>
            </a:pPr>
            <a:endParaRPr lang="en-US" sz="2400" dirty="0"/>
          </a:p>
          <a:p>
            <a:pPr>
              <a:lnSpc>
                <a:spcPct val="150000"/>
              </a:lnSpc>
              <a:defRPr/>
            </a:pPr>
            <a:endParaRPr lang="en-US" sz="24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55086"/>
            <a:ext cx="1571625" cy="1381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398717"/>
            <a:ext cx="1695450" cy="13430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713" y="3386138"/>
            <a:ext cx="19335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6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5762" y="438150"/>
            <a:ext cx="7391400" cy="553527"/>
          </a:xfrm>
        </p:spPr>
        <p:txBody>
          <a:bodyPr>
            <a:normAutofit/>
          </a:bodyPr>
          <a:lstStyle/>
          <a:p>
            <a:r>
              <a:rPr lang="en-US" altLang="en-US" sz="2600" b="1" dirty="0"/>
              <a:t>Dynamic and Strongly Typed Language</a:t>
            </a:r>
            <a:endParaRPr lang="en-US" altLang="en-US" sz="26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78" y="1581150"/>
            <a:ext cx="64865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1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9155" y="151632"/>
            <a:ext cx="7391400" cy="553527"/>
          </a:xfrm>
        </p:spPr>
        <p:txBody>
          <a:bodyPr>
            <a:normAutofit/>
          </a:bodyPr>
          <a:lstStyle/>
          <a:p>
            <a:r>
              <a:rPr lang="en-US" altLang="en-US" sz="2600" b="1" dirty="0"/>
              <a:t>Operators:</a:t>
            </a:r>
            <a:endParaRPr lang="en-US" altLang="en-US" sz="2600" b="1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705159"/>
            <a:ext cx="8686800" cy="3887277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sz="2000" b="1" dirty="0"/>
              <a:t>Arithmetic Operators</a:t>
            </a:r>
            <a:endParaRPr lang="en-US" sz="20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11" y="1258686"/>
            <a:ext cx="8367712" cy="37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2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9155" y="151632"/>
            <a:ext cx="7391400" cy="553527"/>
          </a:xfrm>
        </p:spPr>
        <p:txBody>
          <a:bodyPr>
            <a:normAutofit/>
          </a:bodyPr>
          <a:lstStyle/>
          <a:p>
            <a:r>
              <a:rPr lang="en-US" altLang="en-US" sz="2600" b="1" dirty="0"/>
              <a:t>Operators:</a:t>
            </a:r>
            <a:endParaRPr lang="en-US" altLang="en-US" sz="26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05159"/>
            <a:ext cx="865822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3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3400" y="209550"/>
            <a:ext cx="7391400" cy="553527"/>
          </a:xfrm>
        </p:spPr>
        <p:txBody>
          <a:bodyPr>
            <a:normAutofit/>
          </a:bodyPr>
          <a:lstStyle/>
          <a:p>
            <a:r>
              <a:rPr lang="fa-IR" altLang="en-US" sz="2600" b="1" dirty="0" smtClean="0"/>
              <a:t>نکات کلیدی تا الان</a:t>
            </a:r>
            <a:endParaRPr lang="en-US" altLang="en-US" sz="2600" b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381000" y="838475"/>
            <a:ext cx="8229600" cy="923330"/>
          </a:xfrm>
          <a:prstGeom prst="rect">
            <a:avLst/>
          </a:prstGeom>
        </p:spPr>
        <p:txBody>
          <a:bodyPr wrap="square" numCol="1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 smtClean="0">
                <a:latin typeface="Times New Roman" panose="02020603050405020304" pitchFamily="18" charset="0"/>
                <a:cs typeface="B Nazanin" panose="020B0604020202020204" charset="-78"/>
              </a:rPr>
              <a:t>با </a:t>
            </a:r>
            <a:r>
              <a:rPr lang="en-US" dirty="0" smtClean="0">
                <a:latin typeface="Times New Roman" panose="02020603050405020304" pitchFamily="18" charset="0"/>
                <a:cs typeface="B Nazanin" panose="020B0604020202020204" charset="-78"/>
              </a:rPr>
              <a:t>Data type</a:t>
            </a:r>
            <a:r>
              <a:rPr lang="fa-IR" dirty="0" smtClean="0">
                <a:latin typeface="Times New Roman" panose="02020603050405020304" pitchFamily="18" charset="0"/>
                <a:cs typeface="B Nazanin" panose="020B0604020202020204" charset="-78"/>
              </a:rPr>
              <a:t> ها آشنا شدیم و فهمیدیم که با تابع </a:t>
            </a:r>
            <a:r>
              <a:rPr lang="en-US" dirty="0" smtClean="0">
                <a:latin typeface="Times New Roman" panose="02020603050405020304" pitchFamily="18" charset="0"/>
                <a:cs typeface="B Nazanin" panose="020B0604020202020204" charset="-78"/>
              </a:rPr>
              <a:t>type()</a:t>
            </a:r>
            <a:r>
              <a:rPr lang="fa-IR" dirty="0" smtClean="0">
                <a:latin typeface="Times New Roman" panose="02020603050405020304" pitchFamily="18" charset="0"/>
                <a:cs typeface="B Nazanin" panose="020B0604020202020204" charset="-78"/>
              </a:rPr>
              <a:t> نوع داده را می توانیم تشخیص دهیم.</a:t>
            </a:r>
            <a:endParaRPr lang="en-US" dirty="0">
              <a:latin typeface="Times New Roman" panose="02020603050405020304" pitchFamily="18" charset="0"/>
              <a:cs typeface="B Nazanin" panose="020B0604020202020204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 smtClean="0">
                <a:latin typeface="Times New Roman" panose="02020603050405020304" pitchFamily="18" charset="0"/>
                <a:cs typeface="B Nazanin" panose="020B0604020202020204" charset="-78"/>
              </a:rPr>
              <a:t>با توابع</a:t>
            </a:r>
            <a:r>
              <a:rPr lang="en-US" dirty="0" smtClean="0">
                <a:latin typeface="Times New Roman" panose="02020603050405020304" pitchFamily="18" charset="0"/>
                <a:cs typeface="B Nazanin" panose="020B0604020202020204" charset="-78"/>
              </a:rPr>
              <a:t> </a:t>
            </a:r>
            <a:r>
              <a:rPr lang="en-US" dirty="0"/>
              <a:t>float() </a:t>
            </a:r>
            <a:r>
              <a:rPr lang="fa-IR" dirty="0" smtClean="0"/>
              <a:t> و </a:t>
            </a:r>
            <a:r>
              <a:rPr lang="en-US" dirty="0" err="1"/>
              <a:t>str</a:t>
            </a:r>
            <a:r>
              <a:rPr lang="en-US" dirty="0" smtClean="0"/>
              <a:t>()</a:t>
            </a:r>
            <a:r>
              <a:rPr lang="fa-IR" dirty="0" smtClean="0">
                <a:latin typeface="Times New Roman" panose="02020603050405020304" pitchFamily="18" charset="0"/>
                <a:cs typeface="B Nazanin" panose="020B0604020202020204" charset="-78"/>
              </a:rPr>
              <a:t> و </a:t>
            </a:r>
            <a:r>
              <a:rPr lang="en-US" dirty="0"/>
              <a:t>int()</a:t>
            </a:r>
            <a:r>
              <a:rPr lang="fa-IR" dirty="0" smtClean="0">
                <a:latin typeface="Times New Roman" panose="02020603050405020304" pitchFamily="18" charset="0"/>
                <a:cs typeface="B Nazanin" panose="020B0604020202020204" charset="-78"/>
              </a:rPr>
              <a:t> تبدیل انواع داده ها آشنا شدیم.</a:t>
            </a:r>
          </a:p>
        </p:txBody>
      </p:sp>
    </p:spTree>
    <p:extLst>
      <p:ext uri="{BB962C8B-B14F-4D97-AF65-F5344CB8AC3E}">
        <p14:creationId xmlns:p14="http://schemas.microsoft.com/office/powerpoint/2010/main" val="39962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9155" y="151632"/>
            <a:ext cx="7391400" cy="553527"/>
          </a:xfrm>
        </p:spPr>
        <p:txBody>
          <a:bodyPr>
            <a:normAutofit/>
          </a:bodyPr>
          <a:lstStyle/>
          <a:p>
            <a:r>
              <a:rPr lang="fa-IR" altLang="en-US" sz="2600" b="1" dirty="0" smtClean="0"/>
              <a:t>تمرین</a:t>
            </a:r>
            <a:endParaRPr lang="en-US" altLang="en-US" sz="2600" b="1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1077633"/>
            <a:ext cx="8686800" cy="3342967"/>
          </a:xfrm>
        </p:spPr>
        <p:txBody>
          <a:bodyPr numCol="1">
            <a:normAutofit/>
          </a:bodyPr>
          <a:lstStyle/>
          <a:p>
            <a:pPr marL="457200" indent="-457200" algn="r" rtl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fa-IR" sz="2200" dirty="0" smtClean="0"/>
              <a:t>برنامه ای بنویسید که تعداد روز را بگیرد و تعداد سال، هفته و روز را برگرداند. (راهنمایی 375 روز معادل 1 سال و 1 هفته و 3 روز است)(هرسال را 365 روز حساب کنید.)</a:t>
            </a:r>
          </a:p>
          <a:p>
            <a:pPr marL="457200" indent="-457200" algn="r" rtl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fa-IR" sz="2200" dirty="0" smtClean="0"/>
              <a:t>برنامه تبدیل سانتیگراد به فارنهایت (فرمول</a:t>
            </a:r>
            <a:r>
              <a:rPr lang="fa-IR" sz="1800" dirty="0" smtClean="0"/>
              <a:t> </a:t>
            </a:r>
            <a:r>
              <a:rPr lang="fa-IR" sz="1800" b="1" dirty="0" smtClean="0"/>
              <a:t>32</a:t>
            </a:r>
            <a:r>
              <a:rPr lang="fa-IR" sz="1800" b="1" dirty="0"/>
              <a:t>+ (1.8*سانتی گراد )=فارنهایت </a:t>
            </a:r>
            <a:r>
              <a:rPr lang="fa-IR" sz="1400" dirty="0" smtClean="0"/>
              <a:t>)</a:t>
            </a:r>
            <a:endParaRPr lang="en-US" sz="1800" dirty="0"/>
          </a:p>
          <a:p>
            <a:pPr lvl="1">
              <a:lnSpc>
                <a:spcPct val="150000"/>
              </a:lnSpc>
              <a:defRPr/>
            </a:pPr>
            <a:endParaRPr lang="en-US" sz="2000" dirty="0" smtClean="0"/>
          </a:p>
          <a:p>
            <a:pPr lvl="2">
              <a:lnSpc>
                <a:spcPct val="150000"/>
              </a:lnSpc>
              <a:defRPr/>
            </a:pPr>
            <a:endParaRPr lang="en-US" sz="1400" b="1" i="1" dirty="0" smtClean="0">
              <a:latin typeface="High Tower Text" panose="02040502050506030303" pitchFamily="18" charset="0"/>
            </a:endParaRPr>
          </a:p>
          <a:p>
            <a:pPr>
              <a:lnSpc>
                <a:spcPct val="150000"/>
              </a:lnSpc>
              <a:defRPr/>
            </a:pPr>
            <a:endParaRPr lang="en-US" sz="2400" dirty="0" smtClean="0"/>
          </a:p>
          <a:p>
            <a:pPr>
              <a:lnSpc>
                <a:spcPct val="150000"/>
              </a:lnSpc>
              <a:defRPr/>
            </a:pPr>
            <a:endParaRPr lang="en-US" sz="2400" dirty="0"/>
          </a:p>
          <a:p>
            <a:pPr>
              <a:lnSpc>
                <a:spcPct val="150000"/>
              </a:lnSpc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6167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55640" y="128885"/>
            <a:ext cx="215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cs typeface="B Titr" panose="00000700000000000000" pitchFamily="2" charset="-78"/>
              </a:rPr>
              <a:t>زبان برنامه نویسی</a:t>
            </a:r>
            <a:endParaRPr lang="en-US" sz="2400" dirty="0">
              <a:cs typeface="B Titr" panose="00000700000000000000" pitchFamily="2" charset="-78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423008" y="590550"/>
            <a:ext cx="152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461" y="719002"/>
            <a:ext cx="3544642" cy="20813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2" y="590550"/>
            <a:ext cx="39528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6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55640" y="128885"/>
            <a:ext cx="215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cs typeface="B Titr" panose="00000700000000000000" pitchFamily="2" charset="-78"/>
              </a:rPr>
              <a:t>زبان برنامه نویسی</a:t>
            </a:r>
            <a:endParaRPr lang="en-US" sz="2400" dirty="0">
              <a:cs typeface="B Titr" panose="00000700000000000000" pitchFamily="2" charset="-78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423008" y="590550"/>
            <a:ext cx="152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461" y="719002"/>
            <a:ext cx="3544642" cy="20813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47" y="368545"/>
            <a:ext cx="3952875" cy="3771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2814113"/>
            <a:ext cx="3573614" cy="19731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724" y="4140912"/>
            <a:ext cx="38628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Roughly </a:t>
            </a:r>
            <a:r>
              <a:rPr lang="en-US" dirty="0"/>
              <a:t>6,500 languages are spoken in the world today.</a:t>
            </a:r>
          </a:p>
        </p:txBody>
      </p:sp>
    </p:spTree>
    <p:extLst>
      <p:ext uri="{BB962C8B-B14F-4D97-AF65-F5344CB8AC3E}">
        <p14:creationId xmlns:p14="http://schemas.microsoft.com/office/powerpoint/2010/main" val="146979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endies programming languages of 20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361950"/>
            <a:ext cx="7685002" cy="391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55640" y="128885"/>
            <a:ext cx="215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cs typeface="B Titr" panose="00000700000000000000" pitchFamily="2" charset="-78"/>
              </a:rPr>
              <a:t>زبان برنامه نویسی</a:t>
            </a:r>
            <a:endParaRPr lang="en-US" sz="2400" dirty="0">
              <a:cs typeface="B Titr" panose="00000700000000000000" pitchFamily="2" charset="-78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423008" y="590550"/>
            <a:ext cx="152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hlinkClick r:id="rId3"/>
          </p:cNvPr>
          <p:cNvSpPr/>
          <p:nvPr/>
        </p:nvSpPr>
        <p:spPr>
          <a:xfrm>
            <a:off x="914400" y="4336209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https://en.wikipedia.org/wiki/List_of_programming_languages</a:t>
            </a:r>
          </a:p>
        </p:txBody>
      </p:sp>
    </p:spTree>
    <p:extLst>
      <p:ext uri="{BB962C8B-B14F-4D97-AF65-F5344CB8AC3E}">
        <p14:creationId xmlns:p14="http://schemas.microsoft.com/office/powerpoint/2010/main" val="341363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0">
      <a:dk1>
        <a:srgbClr val="021828"/>
      </a:dk1>
      <a:lt1>
        <a:sysClr val="window" lastClr="FFFFFF"/>
      </a:lt1>
      <a:dk2>
        <a:srgbClr val="021828"/>
      </a:dk2>
      <a:lt2>
        <a:srgbClr val="B4DCFA"/>
      </a:lt2>
      <a:accent1>
        <a:srgbClr val="063C64"/>
      </a:accent1>
      <a:accent2>
        <a:srgbClr val="0D78C9"/>
      </a:accent2>
      <a:accent3>
        <a:srgbClr val="0D78C9"/>
      </a:accent3>
      <a:accent4>
        <a:srgbClr val="4FACF3"/>
      </a:accent4>
      <a:accent5>
        <a:srgbClr val="FF8021"/>
      </a:accent5>
      <a:accent6>
        <a:srgbClr val="F14124"/>
      </a:accent6>
      <a:hlink>
        <a:srgbClr val="021828"/>
      </a:hlink>
      <a:folHlink>
        <a:srgbClr val="063C64"/>
      </a:folHlink>
    </a:clrScheme>
    <a:fontScheme name="Custom 1">
      <a:majorFont>
        <a:latin typeface="Tahoma"/>
        <a:ea typeface=""/>
        <a:cs typeface="B Koodak"/>
      </a:majorFont>
      <a:minorFont>
        <a:latin typeface="Tahoma"/>
        <a:ea typeface=""/>
        <a:cs typeface="B Kooda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5815</TotalTime>
  <Words>1743</Words>
  <Application>Microsoft Office PowerPoint</Application>
  <PresentationFormat>On-screen Show (16:9)</PresentationFormat>
  <Paragraphs>430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B Nazanin</vt:lpstr>
      <vt:lpstr>Arial</vt:lpstr>
      <vt:lpstr>Wingdings</vt:lpstr>
      <vt:lpstr>B Titr</vt:lpstr>
      <vt:lpstr>B Koodak</vt:lpstr>
      <vt:lpstr>Times New Roman</vt:lpstr>
      <vt:lpstr>High Tower Text</vt:lpstr>
      <vt:lpstr>Tahoma</vt:lpstr>
      <vt:lpstr>Office Theme</vt:lpstr>
      <vt:lpstr>مدرس: سعید مصطفایی کارشناس ارشد مهندسی فناوری اطلاعات دانشگاه تربیت مدرس تهران</vt:lpstr>
      <vt:lpstr>موضوعات مورد بحث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محبوبیت پایتون</vt:lpstr>
      <vt:lpstr>محبوبیت پایتون</vt:lpstr>
      <vt:lpstr>محبوبیت پایتون</vt:lpstr>
      <vt:lpstr>محبوبیت پایتون</vt:lpstr>
      <vt:lpstr>محبوبیت پایتون</vt:lpstr>
      <vt:lpstr>محبوبیت پایتون</vt:lpstr>
      <vt:lpstr>محبوبیت پایتون</vt:lpstr>
      <vt:lpstr>محبوبیت پایتون</vt:lpstr>
      <vt:lpstr>محبوبیت پایتون</vt:lpstr>
      <vt:lpstr>ویژگی های پایتون</vt:lpstr>
      <vt:lpstr>ویژگی های پایتون</vt:lpstr>
      <vt:lpstr>ویژگی های پایتون</vt:lpstr>
      <vt:lpstr>ویژگی های پایتون</vt:lpstr>
      <vt:lpstr>ویژگی های پایتون</vt:lpstr>
      <vt:lpstr>ویژگی های پایتون</vt:lpstr>
      <vt:lpstr>ویژگی های پایتون</vt:lpstr>
      <vt:lpstr>ویژگی های پایتون</vt:lpstr>
      <vt:lpstr>ویژگی های پایتون</vt:lpstr>
      <vt:lpstr>ویژگی های پایتون</vt:lpstr>
      <vt:lpstr>موضوعات مورد بحث</vt:lpstr>
      <vt:lpstr>تاریخچه پایتون</vt:lpstr>
      <vt:lpstr>کاربردهای پایتون</vt:lpstr>
      <vt:lpstr>PowerPoint Presentation</vt:lpstr>
      <vt:lpstr>PowerPoint Presentation</vt:lpstr>
      <vt:lpstr>موضوعات مورد بحث</vt:lpstr>
      <vt:lpstr>بهترین روش یادگیری پایتون</vt:lpstr>
      <vt:lpstr>موضوعات مورد بحث</vt:lpstr>
      <vt:lpstr>نصب پایتون</vt:lpstr>
      <vt:lpstr>شروع کار با پایتون</vt:lpstr>
      <vt:lpstr>شروع کار با پایتون</vt:lpstr>
      <vt:lpstr>شروع کار با پایتون</vt:lpstr>
      <vt:lpstr>شروع کار با پایتون</vt:lpstr>
      <vt:lpstr>شروع کار با پایتون</vt:lpstr>
      <vt:lpstr>شروع کار با پایتون</vt:lpstr>
      <vt:lpstr>Variables:</vt:lpstr>
      <vt:lpstr>Variables:</vt:lpstr>
      <vt:lpstr>Variables:</vt:lpstr>
      <vt:lpstr>Operators:</vt:lpstr>
      <vt:lpstr>Operators:</vt:lpstr>
      <vt:lpstr>Operators:</vt:lpstr>
      <vt:lpstr>Precedence and Associativity:</vt:lpstr>
      <vt:lpstr>Operators:</vt:lpstr>
      <vt:lpstr>Indentation:</vt:lpstr>
      <vt:lpstr>Indentation:</vt:lpstr>
      <vt:lpstr>Indentation:</vt:lpstr>
      <vt:lpstr>Suites Can Contain Embedded Suites</vt:lpstr>
      <vt:lpstr>تمرین</vt:lpstr>
      <vt:lpstr>نکات کلیدی تا الان</vt:lpstr>
      <vt:lpstr>Data Types:</vt:lpstr>
      <vt:lpstr>Type Conversions</vt:lpstr>
      <vt:lpstr>The type() Function</vt:lpstr>
      <vt:lpstr>Dynamic and Strongly Typed Language</vt:lpstr>
      <vt:lpstr>Operators:</vt:lpstr>
      <vt:lpstr>Operators:</vt:lpstr>
      <vt:lpstr>نکات کلیدی تا الان</vt:lpstr>
      <vt:lpstr>تمرین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عنوان آموزش</dc:title>
  <dc:creator>Sahandar</dc:creator>
  <cp:lastModifiedBy>saeed</cp:lastModifiedBy>
  <cp:revision>467</cp:revision>
  <dcterms:created xsi:type="dcterms:W3CDTF">2014-04-19T07:31:23Z</dcterms:created>
  <dcterms:modified xsi:type="dcterms:W3CDTF">2023-06-10T16:44:52Z</dcterms:modified>
</cp:coreProperties>
</file>